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6" r:id="rId2"/>
    <p:sldId id="256" r:id="rId3"/>
    <p:sldId id="257" r:id="rId4"/>
    <p:sldId id="259" r:id="rId5"/>
    <p:sldId id="261" r:id="rId6"/>
    <p:sldId id="260" r:id="rId7"/>
    <p:sldId id="262" r:id="rId8"/>
    <p:sldId id="264" r:id="rId9"/>
    <p:sldId id="265" r:id="rId10"/>
    <p:sldId id="266" r:id="rId11"/>
    <p:sldId id="267" r:id="rId12"/>
    <p:sldId id="273" r:id="rId13"/>
    <p:sldId id="269" r:id="rId14"/>
    <p:sldId id="278" r:id="rId15"/>
    <p:sldId id="277" r:id="rId16"/>
    <p:sldId id="272" r:id="rId17"/>
    <p:sldId id="268" r:id="rId18"/>
    <p:sldId id="271"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6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CB9DA-B32A-4533-88FD-FF3C4C961E85}" type="datetimeFigureOut">
              <a:rPr lang="en-GB" smtClean="0"/>
              <a:t>08/11/2019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F96C84-14D6-4BCE-9591-EAC437739166}" type="slidenum">
              <a:rPr lang="en-GB" smtClean="0"/>
              <a:t>‹#›</a:t>
            </a:fld>
            <a:endParaRPr lang="en-GB"/>
          </a:p>
        </p:txBody>
      </p:sp>
    </p:spTree>
    <p:extLst>
      <p:ext uri="{BB962C8B-B14F-4D97-AF65-F5344CB8AC3E}">
        <p14:creationId xmlns:p14="http://schemas.microsoft.com/office/powerpoint/2010/main" val="414306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Not all nurses have the ability to access formal education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But we do want to recognise the</a:t>
            </a:r>
            <a:r>
              <a:rPr lang="en-GB" baseline="0" dirty="0" smtClean="0"/>
              <a:t> achievements people have made</a:t>
            </a: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Educational is personal and everyone</a:t>
            </a:r>
            <a:r>
              <a:rPr lang="en-GB" baseline="0" dirty="0" smtClean="0"/>
              <a:t> learns differently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There are masses of education sources, guidance, literature already available. NPRANG do not need to reinvent this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within our professional code we are responsible for identifying our own needs and working within our own knowledge and competency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NPRAND are not responsible</a:t>
            </a:r>
            <a:r>
              <a:rPr lang="en-GB" baseline="0" dirty="0" smtClean="0"/>
              <a:t> for this - </a:t>
            </a:r>
            <a:r>
              <a:rPr lang="en-GB" dirty="0" smtClean="0"/>
              <a:t>responsibility to identify what they need to self-direct and learn.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11F96C84-14D6-4BCE-9591-EAC437739166}" type="slidenum">
              <a:rPr lang="en-GB" smtClean="0"/>
              <a:t>8</a:t>
            </a:fld>
            <a:endParaRPr lang="en-GB"/>
          </a:p>
        </p:txBody>
      </p:sp>
    </p:spTree>
    <p:extLst>
      <p:ext uri="{BB962C8B-B14F-4D97-AF65-F5344CB8AC3E}">
        <p14:creationId xmlns:p14="http://schemas.microsoft.com/office/powerpoint/2010/main" val="92738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Not all nurses have the ability to access formal education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But we do want to recognise the</a:t>
            </a:r>
            <a:r>
              <a:rPr lang="en-GB" baseline="0" dirty="0" smtClean="0"/>
              <a:t> achievements people have made</a:t>
            </a: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Educational is personal and everyone</a:t>
            </a:r>
            <a:r>
              <a:rPr lang="en-GB" baseline="0" dirty="0" smtClean="0"/>
              <a:t> learns differently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There are masses of education sources, guidance, literature already available. NPRANG do not need to reinvent this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within our professional code we are responsible for identifying our own needs and working within our own knowledge and competency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NPRAND are not responsible</a:t>
            </a:r>
            <a:r>
              <a:rPr lang="en-GB" baseline="0" dirty="0" smtClean="0"/>
              <a:t> for this - </a:t>
            </a:r>
            <a:r>
              <a:rPr lang="en-GB" dirty="0" smtClean="0"/>
              <a:t>responsibility to identify what they need to self-direct and learn.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11F96C84-14D6-4BCE-9591-EAC437739166}" type="slidenum">
              <a:rPr lang="en-GB" smtClean="0"/>
              <a:t>9</a:t>
            </a:fld>
            <a:endParaRPr lang="en-GB"/>
          </a:p>
        </p:txBody>
      </p:sp>
    </p:spTree>
    <p:extLst>
      <p:ext uri="{BB962C8B-B14F-4D97-AF65-F5344CB8AC3E}">
        <p14:creationId xmlns:p14="http://schemas.microsoft.com/office/powerpoint/2010/main" val="9273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Not all nurses have the ability to access formal education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But we do want to recognise the</a:t>
            </a:r>
            <a:r>
              <a:rPr lang="en-GB" baseline="0" dirty="0" smtClean="0"/>
              <a:t> achievements people have made</a:t>
            </a: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Educational is personal and everyone</a:t>
            </a:r>
            <a:r>
              <a:rPr lang="en-GB" baseline="0" dirty="0" smtClean="0"/>
              <a:t> learns differently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There are masses of education sources, guidance, literature already available. NPRANG do not need to reinvent this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within our professional code we are responsible for identifying our own needs and working within our own knowledge and competency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NPRAND are not responsible</a:t>
            </a:r>
            <a:r>
              <a:rPr lang="en-GB" baseline="0" dirty="0" smtClean="0"/>
              <a:t> for this - </a:t>
            </a:r>
            <a:r>
              <a:rPr lang="en-GB" dirty="0" smtClean="0"/>
              <a:t>responsibility to identify what they need to self-direct and learn.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11F96C84-14D6-4BCE-9591-EAC437739166}" type="slidenum">
              <a:rPr lang="en-GB" smtClean="0"/>
              <a:t>10</a:t>
            </a:fld>
            <a:endParaRPr lang="en-GB"/>
          </a:p>
        </p:txBody>
      </p:sp>
    </p:spTree>
    <p:extLst>
      <p:ext uri="{BB962C8B-B14F-4D97-AF65-F5344CB8AC3E}">
        <p14:creationId xmlns:p14="http://schemas.microsoft.com/office/powerpoint/2010/main" val="92738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F96C84-14D6-4BCE-9591-EAC437739166}" type="slidenum">
              <a:rPr lang="en-GB" smtClean="0"/>
              <a:t>11</a:t>
            </a:fld>
            <a:endParaRPr lang="en-GB"/>
          </a:p>
        </p:txBody>
      </p:sp>
    </p:spTree>
    <p:extLst>
      <p:ext uri="{BB962C8B-B14F-4D97-AF65-F5344CB8AC3E}">
        <p14:creationId xmlns:p14="http://schemas.microsoft.com/office/powerpoint/2010/main" val="92738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F96C84-14D6-4BCE-9591-EAC437739166}" type="slidenum">
              <a:rPr lang="en-GB" smtClean="0"/>
              <a:t>13</a:t>
            </a:fld>
            <a:endParaRPr lang="en-GB"/>
          </a:p>
        </p:txBody>
      </p:sp>
    </p:spTree>
    <p:extLst>
      <p:ext uri="{BB962C8B-B14F-4D97-AF65-F5344CB8AC3E}">
        <p14:creationId xmlns:p14="http://schemas.microsoft.com/office/powerpoint/2010/main" val="1809741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5173D2-DC20-4C43-9745-5B8BC1C299C7}"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315907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5173D2-DC20-4C43-9745-5B8BC1C299C7}"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380132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5173D2-DC20-4C43-9745-5B8BC1C299C7}"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381727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5173D2-DC20-4C43-9745-5B8BC1C299C7}"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388840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173D2-DC20-4C43-9745-5B8BC1C299C7}" type="datetimeFigureOut">
              <a:rPr lang="en-GB" smtClean="0"/>
              <a:t>08/11/2019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4267041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45173D2-DC20-4C43-9745-5B8BC1C299C7}" type="datetimeFigureOut">
              <a:rPr lang="en-GB" smtClean="0"/>
              <a:t>08/11/2019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37210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5173D2-DC20-4C43-9745-5B8BC1C299C7}" type="datetimeFigureOut">
              <a:rPr lang="en-GB" smtClean="0"/>
              <a:t>08/11/2019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331214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45173D2-DC20-4C43-9745-5B8BC1C299C7}" type="datetimeFigureOut">
              <a:rPr lang="en-GB" smtClean="0"/>
              <a:t>08/11/2019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291440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173D2-DC20-4C43-9745-5B8BC1C299C7}" type="datetimeFigureOut">
              <a:rPr lang="en-GB" smtClean="0"/>
              <a:t>08/11/2019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4168087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173D2-DC20-4C43-9745-5B8BC1C299C7}" type="datetimeFigureOut">
              <a:rPr lang="en-GB" smtClean="0"/>
              <a:t>08/11/2019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140961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173D2-DC20-4C43-9745-5B8BC1C299C7}" type="datetimeFigureOut">
              <a:rPr lang="en-GB" smtClean="0"/>
              <a:t>08/11/2019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8DCD7-68E3-4367-BDDE-7E7788D8EB9E}" type="slidenum">
              <a:rPr lang="en-GB" smtClean="0"/>
              <a:t>‹#›</a:t>
            </a:fld>
            <a:endParaRPr lang="en-GB"/>
          </a:p>
        </p:txBody>
      </p:sp>
    </p:spTree>
    <p:extLst>
      <p:ext uri="{BB962C8B-B14F-4D97-AF65-F5344CB8AC3E}">
        <p14:creationId xmlns:p14="http://schemas.microsoft.com/office/powerpoint/2010/main" val="318475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173D2-DC20-4C43-9745-5B8BC1C299C7}" type="datetimeFigureOut">
              <a:rPr lang="en-GB" smtClean="0"/>
              <a:t>08/11/2019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8DCD7-68E3-4367-BDDE-7E7788D8EB9E}" type="slidenum">
              <a:rPr lang="en-GB" smtClean="0"/>
              <a:t>‹#›</a:t>
            </a:fld>
            <a:endParaRPr lang="en-GB"/>
          </a:p>
        </p:txBody>
      </p:sp>
    </p:spTree>
    <p:extLst>
      <p:ext uri="{BB962C8B-B14F-4D97-AF65-F5344CB8AC3E}">
        <p14:creationId xmlns:p14="http://schemas.microsoft.com/office/powerpoint/2010/main" val="112603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13" Type="http://schemas.microsoft.com/office/2007/relationships/hdphoto" Target="../media/hdphoto2.wdp"/><Relationship Id="rId3" Type="http://schemas.openxmlformats.org/officeDocument/2006/relationships/image" Target="../media/image8.jpeg"/><Relationship Id="rId7" Type="http://schemas.microsoft.com/office/2007/relationships/hdphoto" Target="../media/hdphoto1.wdp"/><Relationship Id="rId12"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image" Target="../media/image10.jpeg"/><Relationship Id="rId10" Type="http://schemas.openxmlformats.org/officeDocument/2006/relationships/image" Target="../media/image2.jpeg"/><Relationship Id="rId4" Type="http://schemas.microsoft.com/office/2007/relationships/hdphoto" Target="../media/hdphoto4.wdp"/><Relationship Id="rId9" Type="http://schemas.microsoft.com/office/2007/relationships/hdphoto" Target="../media/hdphoto3.wdp"/><Relationship Id="rId1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revalidation.nmc.org.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NPRANGframeworks@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4.wdp"/><Relationship Id="rId3" Type="http://schemas.openxmlformats.org/officeDocument/2006/relationships/image" Target="../media/image2.jpeg"/><Relationship Id="rId7" Type="http://schemas.openxmlformats.org/officeDocument/2006/relationships/image" Target="../media/image5.png"/><Relationship Id="rId12"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07/relationships/hdphoto" Target="../media/hdphoto1.wdp"/><Relationship Id="rId11" Type="http://schemas.microsoft.com/office/2007/relationships/hdphoto" Target="../media/hdphoto3.wdp"/><Relationship Id="rId5" Type="http://schemas.openxmlformats.org/officeDocument/2006/relationships/image" Target="../media/image4.jpeg"/><Relationship Id="rId10" Type="http://schemas.openxmlformats.org/officeDocument/2006/relationships/image" Target="../media/image7.jpeg"/><Relationship Id="rId4" Type="http://schemas.openxmlformats.org/officeDocument/2006/relationships/image" Target="../media/image3.wmf"/><Relationship Id="rId9"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Professional Development Framework</a:t>
            </a:r>
            <a:endParaRPr lang="en-US" dirty="0"/>
          </a:p>
        </p:txBody>
      </p:sp>
      <p:sp>
        <p:nvSpPr>
          <p:cNvPr id="5" name="Subtitle 4"/>
          <p:cNvSpPr>
            <a:spLocks noGrp="1"/>
          </p:cNvSpPr>
          <p:nvPr>
            <p:ph type="subTitle" idx="1"/>
          </p:nvPr>
        </p:nvSpPr>
        <p:spPr/>
        <p:txBody>
          <a:bodyPr/>
          <a:lstStyle/>
          <a:p>
            <a:r>
              <a:rPr lang="en-GB" dirty="0" smtClean="0"/>
              <a:t>Beth and Viv</a:t>
            </a:r>
            <a:endParaRPr lang="en-US" dirty="0"/>
          </a:p>
        </p:txBody>
      </p:sp>
    </p:spTree>
    <p:extLst>
      <p:ext uri="{BB962C8B-B14F-4D97-AF65-F5344CB8AC3E}">
        <p14:creationId xmlns:p14="http://schemas.microsoft.com/office/powerpoint/2010/main" val="675147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C:\Users\tb023\AppData\Local\Microsoft\Windows\Temporary Internet Files\Content.IE5\70QHI6WL\6666666.jpeg.com_[1].jp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809610" y="5319379"/>
            <a:ext cx="1028700" cy="93821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Program Files\Microsoft Office\MEDIA\CAGCAT10\j0299125.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248" y="1916832"/>
            <a:ext cx="1100023" cy="180502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b023\AppData\Local\Microsoft\Windows\Temporary Internet Files\Content.IE5\3W3OSJ7J\digital-media-tree[1].jpg"/>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23528" y="4221088"/>
            <a:ext cx="2695194" cy="2196583"/>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tb023\AppData\Local\Microsoft\Windows\Temporary Internet Files\Content.IE5\L57NVWWS\Learning-styles-photo[1].jpg"/>
          <p:cNvPicPr>
            <a:picLocks noChangeAspect="1" noChangeArrowheads="1"/>
          </p:cNvPicPr>
          <p:nvPr/>
        </p:nvPicPr>
        <p:blipFill>
          <a:blip r:embed="rId8" cstate="print">
            <a:extLst>
              <a:ext uri="{BEBA8EAE-BF5A-486C-A8C5-ECC9F3942E4B}">
                <a14:imgProps xmlns:a14="http://schemas.microsoft.com/office/drawing/2010/main">
                  <a14:imgLayer r:embed="rId9">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138518" y="548680"/>
            <a:ext cx="2699792" cy="160647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131840" y="1916832"/>
            <a:ext cx="3168351" cy="32603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rot="21034040">
            <a:off x="3684813" y="3156904"/>
            <a:ext cx="2009546" cy="697771"/>
          </a:xfrm>
        </p:spPr>
        <p:txBody>
          <a:bodyPr>
            <a:prstTxWarp prst="textArchUp">
              <a:avLst/>
            </a:prstTxWarp>
            <a:noAutofit/>
          </a:body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4" name="Content Placeholder 3" descr="C:\Users\tb023\AppData\Local\Microsoft\Windows\Temporary Internet Files\Content.IE5\IDNX47ZT\white-male-1871415_960_720[1].jpg"/>
          <p:cNvPicPr>
            <a:picLocks noGrp="1" noChangeAspect="1" noChangeArrowheads="1"/>
          </p:cNvPicPr>
          <p:nvPr>
            <p:ph idx="1"/>
          </p:nvPr>
        </p:nvPicPr>
        <p:blipFill>
          <a:blip r:embed="rId10">
            <a:extLst>
              <a:ext uri="{28A0092B-C50C-407E-A947-70E740481C1C}">
                <a14:useLocalDpi xmlns:a14="http://schemas.microsoft.com/office/drawing/2010/main" val="0"/>
              </a:ext>
            </a:extLst>
          </a:blip>
          <a:srcRect/>
          <a:stretch>
            <a:fillRect/>
          </a:stretch>
        </p:blipFill>
        <p:spPr bwMode="auto">
          <a:xfrm>
            <a:off x="3018722" y="2006077"/>
            <a:ext cx="3305630" cy="330563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tb023\AppData\Local\Microsoft\Windows\Temporary Internet Files\Content.IE5\L57NVWWS\16246-illustration-of-a-graduation-cap-pv[1].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91314" y="2060848"/>
            <a:ext cx="1469991" cy="811717"/>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6531618" y="4574074"/>
            <a:ext cx="1764462" cy="1519221"/>
            <a:chOff x="6531618" y="4574074"/>
            <a:chExt cx="1764462" cy="1519221"/>
          </a:xfrm>
        </p:grpSpPr>
        <p:pic>
          <p:nvPicPr>
            <p:cNvPr id="3076" name="Picture 4" descr="C:\Users\tb023\AppData\Local\Microsoft\Windows\Temporary Internet Files\Content.IE5\IDNX47ZT\training-icon[1].png"/>
            <p:cNvPicPr>
              <a:picLocks noChangeAspect="1" noChangeArrowheads="1"/>
            </p:cNvPicPr>
            <p:nvPr/>
          </p:nvPicPr>
          <p:blipFill>
            <a:blip r:embed="rId12" cstate="print">
              <a:extLst>
                <a:ext uri="{BEBA8EAE-BF5A-486C-A8C5-ECC9F3942E4B}">
                  <a14:imgProps xmlns:a14="http://schemas.microsoft.com/office/drawing/2010/main">
                    <a14:imgLayer r:embed="rId1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804248" y="4709778"/>
              <a:ext cx="1219202" cy="1219202"/>
            </a:xfrm>
            <a:prstGeom prst="rect">
              <a:avLst/>
            </a:prstGeom>
            <a:noFill/>
            <a:extLst>
              <a:ext uri="{909E8E84-426E-40DD-AFC4-6F175D3DCCD1}">
                <a14:hiddenFill xmlns:a14="http://schemas.microsoft.com/office/drawing/2010/main">
                  <a:solidFill>
                    <a:srgbClr val="FFFFFF"/>
                  </a:solidFill>
                </a14:hiddenFill>
              </a:ext>
            </a:extLst>
          </p:spPr>
        </p:pic>
        <p:sp>
          <p:nvSpPr>
            <p:cNvPr id="5" name="&quot;No&quot; Symbol 4"/>
            <p:cNvSpPr/>
            <p:nvPr/>
          </p:nvSpPr>
          <p:spPr>
            <a:xfrm>
              <a:off x="6531618" y="4574074"/>
              <a:ext cx="1764462" cy="1519221"/>
            </a:xfrm>
            <a:prstGeom prst="noSmoking">
              <a:avLst>
                <a:gd name="adj" fmla="val 384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pic>
        <p:nvPicPr>
          <p:cNvPr id="4098" name="Picture 2" descr="C:\Users\tb023\AppData\Local\Microsoft\Windows\Temporary Internet Files\Content.IE5\70QHI6WL\checklist[1].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31841" y="2051066"/>
            <a:ext cx="3096343" cy="317813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Related imag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09760" y="2060848"/>
            <a:ext cx="2430764" cy="3116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88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4098"/>
                                        </p:tgtEl>
                                        <p:attrNameLst>
                                          <p:attrName>ppt_x</p:attrName>
                                        </p:attrNameLst>
                                      </p:cBhvr>
                                      <p:tavLst>
                                        <p:tav tm="0">
                                          <p:val>
                                            <p:strVal val="ppt_x"/>
                                          </p:val>
                                        </p:tav>
                                        <p:tav tm="100000">
                                          <p:val>
                                            <p:strVal val="ppt_x"/>
                                          </p:val>
                                        </p:tav>
                                      </p:tavLst>
                                    </p:anim>
                                    <p:anim calcmode="lin" valueType="num">
                                      <p:cBhvr additive="base">
                                        <p:cTn id="7" dur="500"/>
                                        <p:tgtEl>
                                          <p:spTgt spid="4098"/>
                                        </p:tgtEl>
                                        <p:attrNameLst>
                                          <p:attrName>ppt_y</p:attrName>
                                        </p:attrNameLst>
                                      </p:cBhvr>
                                      <p:tavLst>
                                        <p:tav tm="0">
                                          <p:val>
                                            <p:strVal val="ppt_y"/>
                                          </p:val>
                                        </p:tav>
                                        <p:tav tm="100000">
                                          <p:val>
                                            <p:strVal val="1+ppt_h/2"/>
                                          </p:val>
                                        </p:tav>
                                      </p:tavLst>
                                    </p:anim>
                                    <p:set>
                                      <p:cBhvr>
                                        <p:cTn id="8" dur="1" fill="hold">
                                          <p:stCondLst>
                                            <p:cond delay="499"/>
                                          </p:stCondLst>
                                        </p:cTn>
                                        <p:tgtEl>
                                          <p:spTgt spid="409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4100"/>
                                        </p:tgtEl>
                                        <p:attrNameLst>
                                          <p:attrName>style.visibility</p:attrName>
                                        </p:attrNameLst>
                                      </p:cBhvr>
                                      <p:to>
                                        <p:strVal val="visible"/>
                                      </p:to>
                                    </p:set>
                                    <p:animEffect transition="in" filter="wipe(down)">
                                      <p:cBhvr>
                                        <p:cTn id="13" dur="580">
                                          <p:stCondLst>
                                            <p:cond delay="0"/>
                                          </p:stCondLst>
                                        </p:cTn>
                                        <p:tgtEl>
                                          <p:spTgt spid="4100"/>
                                        </p:tgtEl>
                                      </p:cBhvr>
                                    </p:animEffect>
                                    <p:anim calcmode="lin" valueType="num">
                                      <p:cBhvr>
                                        <p:cTn id="14" dur="1822" tmFilter="0,0; 0.14,0.36; 0.43,0.73; 0.71,0.91; 1.0,1.0">
                                          <p:stCondLst>
                                            <p:cond delay="0"/>
                                          </p:stCondLst>
                                        </p:cTn>
                                        <p:tgtEl>
                                          <p:spTgt spid="4100"/>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100"/>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100"/>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100"/>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100"/>
                                        </p:tgtEl>
                                        <p:attrNameLst>
                                          <p:attrName>ppt_y</p:attrName>
                                        </p:attrNameLst>
                                      </p:cBhvr>
                                      <p:tavLst>
                                        <p:tav tm="0" fmla="#ppt_y-sin(pi*$)/81">
                                          <p:val>
                                            <p:fltVal val="0"/>
                                          </p:val>
                                        </p:tav>
                                        <p:tav tm="100000">
                                          <p:val>
                                            <p:fltVal val="1"/>
                                          </p:val>
                                        </p:tav>
                                      </p:tavLst>
                                    </p:anim>
                                    <p:animScale>
                                      <p:cBhvr>
                                        <p:cTn id="19" dur="26">
                                          <p:stCondLst>
                                            <p:cond delay="650"/>
                                          </p:stCondLst>
                                        </p:cTn>
                                        <p:tgtEl>
                                          <p:spTgt spid="4100"/>
                                        </p:tgtEl>
                                      </p:cBhvr>
                                      <p:to x="100000" y="60000"/>
                                    </p:animScale>
                                    <p:animScale>
                                      <p:cBhvr>
                                        <p:cTn id="20" dur="166" decel="50000">
                                          <p:stCondLst>
                                            <p:cond delay="676"/>
                                          </p:stCondLst>
                                        </p:cTn>
                                        <p:tgtEl>
                                          <p:spTgt spid="4100"/>
                                        </p:tgtEl>
                                      </p:cBhvr>
                                      <p:to x="100000" y="100000"/>
                                    </p:animScale>
                                    <p:animScale>
                                      <p:cBhvr>
                                        <p:cTn id="21" dur="26">
                                          <p:stCondLst>
                                            <p:cond delay="1312"/>
                                          </p:stCondLst>
                                        </p:cTn>
                                        <p:tgtEl>
                                          <p:spTgt spid="4100"/>
                                        </p:tgtEl>
                                      </p:cBhvr>
                                      <p:to x="100000" y="80000"/>
                                    </p:animScale>
                                    <p:animScale>
                                      <p:cBhvr>
                                        <p:cTn id="22" dur="166" decel="50000">
                                          <p:stCondLst>
                                            <p:cond delay="1338"/>
                                          </p:stCondLst>
                                        </p:cTn>
                                        <p:tgtEl>
                                          <p:spTgt spid="4100"/>
                                        </p:tgtEl>
                                      </p:cBhvr>
                                      <p:to x="100000" y="100000"/>
                                    </p:animScale>
                                    <p:animScale>
                                      <p:cBhvr>
                                        <p:cTn id="23" dur="26">
                                          <p:stCondLst>
                                            <p:cond delay="1642"/>
                                          </p:stCondLst>
                                        </p:cTn>
                                        <p:tgtEl>
                                          <p:spTgt spid="4100"/>
                                        </p:tgtEl>
                                      </p:cBhvr>
                                      <p:to x="100000" y="90000"/>
                                    </p:animScale>
                                    <p:animScale>
                                      <p:cBhvr>
                                        <p:cTn id="24" dur="166" decel="50000">
                                          <p:stCondLst>
                                            <p:cond delay="1668"/>
                                          </p:stCondLst>
                                        </p:cTn>
                                        <p:tgtEl>
                                          <p:spTgt spid="4100"/>
                                        </p:tgtEl>
                                      </p:cBhvr>
                                      <p:to x="100000" y="100000"/>
                                    </p:animScale>
                                    <p:animScale>
                                      <p:cBhvr>
                                        <p:cTn id="25" dur="26">
                                          <p:stCondLst>
                                            <p:cond delay="1808"/>
                                          </p:stCondLst>
                                        </p:cTn>
                                        <p:tgtEl>
                                          <p:spTgt spid="4100"/>
                                        </p:tgtEl>
                                      </p:cBhvr>
                                      <p:to x="100000" y="95000"/>
                                    </p:animScale>
                                    <p:animScale>
                                      <p:cBhvr>
                                        <p:cTn id="26" dur="166" decel="50000">
                                          <p:stCondLst>
                                            <p:cond delay="1834"/>
                                          </p:stCondLst>
                                        </p:cTn>
                                        <p:tgtEl>
                                          <p:spTgt spid="4100"/>
                                        </p:tgtEl>
                                      </p:cBhvr>
                                      <p:to x="100000" y="100000"/>
                                    </p:animScale>
                                  </p:childTnLst>
                                </p:cTn>
                              </p:par>
                              <p:par>
                                <p:cTn id="27" presetID="26"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down)">
                                      <p:cBhvr>
                                        <p:cTn id="29" dur="580">
                                          <p:stCondLst>
                                            <p:cond delay="0"/>
                                          </p:stCondLst>
                                        </p:cTn>
                                        <p:tgtEl>
                                          <p:spTgt spid="2"/>
                                        </p:tgtEl>
                                      </p:cBhvr>
                                    </p:animEffect>
                                    <p:anim calcmode="lin" valueType="num">
                                      <p:cBhvr>
                                        <p:cTn id="30"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5" dur="26">
                                          <p:stCondLst>
                                            <p:cond delay="650"/>
                                          </p:stCondLst>
                                        </p:cTn>
                                        <p:tgtEl>
                                          <p:spTgt spid="2"/>
                                        </p:tgtEl>
                                      </p:cBhvr>
                                      <p:to x="100000" y="60000"/>
                                    </p:animScale>
                                    <p:animScale>
                                      <p:cBhvr>
                                        <p:cTn id="36" dur="166" decel="50000">
                                          <p:stCondLst>
                                            <p:cond delay="676"/>
                                          </p:stCondLst>
                                        </p:cTn>
                                        <p:tgtEl>
                                          <p:spTgt spid="2"/>
                                        </p:tgtEl>
                                      </p:cBhvr>
                                      <p:to x="100000" y="100000"/>
                                    </p:animScale>
                                    <p:animScale>
                                      <p:cBhvr>
                                        <p:cTn id="37" dur="26">
                                          <p:stCondLst>
                                            <p:cond delay="1312"/>
                                          </p:stCondLst>
                                        </p:cTn>
                                        <p:tgtEl>
                                          <p:spTgt spid="2"/>
                                        </p:tgtEl>
                                      </p:cBhvr>
                                      <p:to x="100000" y="80000"/>
                                    </p:animScale>
                                    <p:animScale>
                                      <p:cBhvr>
                                        <p:cTn id="38" dur="166" decel="50000">
                                          <p:stCondLst>
                                            <p:cond delay="1338"/>
                                          </p:stCondLst>
                                        </p:cTn>
                                        <p:tgtEl>
                                          <p:spTgt spid="2"/>
                                        </p:tgtEl>
                                      </p:cBhvr>
                                      <p:to x="100000" y="100000"/>
                                    </p:animScale>
                                    <p:animScale>
                                      <p:cBhvr>
                                        <p:cTn id="39" dur="26">
                                          <p:stCondLst>
                                            <p:cond delay="1642"/>
                                          </p:stCondLst>
                                        </p:cTn>
                                        <p:tgtEl>
                                          <p:spTgt spid="2"/>
                                        </p:tgtEl>
                                      </p:cBhvr>
                                      <p:to x="100000" y="90000"/>
                                    </p:animScale>
                                    <p:animScale>
                                      <p:cBhvr>
                                        <p:cTn id="40" dur="166" decel="50000">
                                          <p:stCondLst>
                                            <p:cond delay="1668"/>
                                          </p:stCondLst>
                                        </p:cTn>
                                        <p:tgtEl>
                                          <p:spTgt spid="2"/>
                                        </p:tgtEl>
                                      </p:cBhvr>
                                      <p:to x="100000" y="100000"/>
                                    </p:animScale>
                                    <p:animScale>
                                      <p:cBhvr>
                                        <p:cTn id="41" dur="26">
                                          <p:stCondLst>
                                            <p:cond delay="1808"/>
                                          </p:stCondLst>
                                        </p:cTn>
                                        <p:tgtEl>
                                          <p:spTgt spid="2"/>
                                        </p:tgtEl>
                                      </p:cBhvr>
                                      <p:to x="100000" y="95000"/>
                                    </p:animScale>
                                    <p:animScale>
                                      <p:cBhvr>
                                        <p:cTn id="42" dur="166" decel="50000">
                                          <p:stCondLst>
                                            <p:cond delay="1834"/>
                                          </p:stCondLst>
                                        </p:cTn>
                                        <p:tgtEl>
                                          <p:spTgt spid="2"/>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nodeType="clickEffect">
                                  <p:stCondLst>
                                    <p:cond delay="0"/>
                                  </p:stCondLst>
                                  <p:childTnLst>
                                    <p:animMotion origin="layout" path="M -8.33333E-7 1.13347E-6 L -0.32048 -0.27158 " pathEditMode="relative" ptsTypes="AA">
                                      <p:cBhvr>
                                        <p:cTn id="46" dur="2000" fill="hold"/>
                                        <p:tgtEl>
                                          <p:spTgt spid="6"/>
                                        </p:tgtEl>
                                        <p:attrNameLst>
                                          <p:attrName>ppt_x</p:attrName>
                                          <p:attrName>ppt_y</p:attrName>
                                        </p:attrNameLst>
                                      </p:cBhvr>
                                    </p:animMotion>
                                  </p:childTnLst>
                                </p:cTn>
                              </p:par>
                              <p:par>
                                <p:cTn id="47" presetID="0" presetClass="path" presetSubtype="0" accel="50000" decel="50000" fill="hold" nodeType="withEffect">
                                  <p:stCondLst>
                                    <p:cond delay="1500"/>
                                  </p:stCondLst>
                                  <p:childTnLst>
                                    <p:animMotion origin="layout" path="M 5.55556E-7 -2.82905E-6 L 0.33455 0.19293 " pathEditMode="relative" ptsTypes="AA">
                                      <p:cBhvr>
                                        <p:cTn id="48" dur="2000" fill="hold"/>
                                        <p:tgtEl>
                                          <p:spTgt spid="3077"/>
                                        </p:tgtEl>
                                        <p:attrNameLst>
                                          <p:attrName>ppt_x</p:attrName>
                                          <p:attrName>ppt_y</p:attrName>
                                        </p:attrNameLst>
                                      </p:cBhvr>
                                    </p:animMotion>
                                  </p:childTnLst>
                                </p:cTn>
                              </p:par>
                              <p:par>
                                <p:cTn id="49" presetID="42" presetClass="path" presetSubtype="0" accel="50000" decel="50000" fill="hold" nodeType="withEffect">
                                  <p:stCondLst>
                                    <p:cond delay="2500"/>
                                  </p:stCondLst>
                                  <p:childTnLst>
                                    <p:animMotion origin="layout" path="M 0 0 L 0 0.25 E" pathEditMode="relative" ptsTypes="">
                                      <p:cBhvr>
                                        <p:cTn id="50" dur="2000" fill="hold"/>
                                        <p:tgtEl>
                                          <p:spTgt spid="3079"/>
                                        </p:tgtEl>
                                        <p:attrNameLst>
                                          <p:attrName>ppt_x</p:attrName>
                                          <p:attrName>ppt_y</p:attrName>
                                        </p:attrNameLst>
                                      </p:cBhvr>
                                    </p:animMotion>
                                  </p:childTnLst>
                                </p:cTn>
                              </p:par>
                              <p:par>
                                <p:cTn id="51" presetID="0" presetClass="path" presetSubtype="0" accel="50000" decel="50000" fill="hold" nodeType="withEffect">
                                  <p:stCondLst>
                                    <p:cond delay="3500"/>
                                  </p:stCondLst>
                                  <p:childTnLst>
                                    <p:animMotion origin="layout" path="M -0.06875 0.06685 L 0.33594 -0.27551 " pathEditMode="relative" rAng="0" ptsTypes="AA">
                                      <p:cBhvr>
                                        <p:cTn id="52" dur="2000" fill="hold"/>
                                        <p:tgtEl>
                                          <p:spTgt spid="3075"/>
                                        </p:tgtEl>
                                        <p:attrNameLst>
                                          <p:attrName>ppt_x</p:attrName>
                                          <p:attrName>ppt_y</p:attrName>
                                        </p:attrNameLst>
                                      </p:cBhvr>
                                      <p:rCtr x="20226" y="-17118"/>
                                    </p:animMotion>
                                  </p:childTnLst>
                                </p:cTn>
                              </p:par>
                              <p:par>
                                <p:cTn id="53" presetID="0" presetClass="path" presetSubtype="0" accel="50000" decel="50000" fill="hold" nodeType="withEffect">
                                  <p:stCondLst>
                                    <p:cond delay="4500"/>
                                  </p:stCondLst>
                                  <p:childTnLst>
                                    <p:animMotion origin="layout" path="M 3.88889E-6 -5.6211E-7 L -0.07465 -0.28383 " pathEditMode="relative" ptsTypes="AA">
                                      <p:cBhvr>
                                        <p:cTn id="54" dur="2000" fill="hold"/>
                                        <p:tgtEl>
                                          <p:spTgt spid="3080"/>
                                        </p:tgtEl>
                                        <p:attrNameLst>
                                          <p:attrName>ppt_x</p:attrName>
                                          <p:attrName>ppt_y</p:attrName>
                                        </p:attrNameLst>
                                      </p:cBhvr>
                                    </p:animMotion>
                                  </p:childTnLst>
                                </p:cTn>
                              </p:par>
                              <p:par>
                                <p:cTn id="55" presetID="0" presetClass="path" presetSubtype="0" accel="50000" decel="50000" fill="hold" nodeType="withEffect">
                                  <p:stCondLst>
                                    <p:cond delay="5500"/>
                                  </p:stCondLst>
                                  <p:childTnLst>
                                    <p:animMotion origin="layout" path="M -8.05556E-6 3.60167E-6 L -0.26719 0.17419 " pathEditMode="relative" ptsTypes="AA">
                                      <p:cBhvr>
                                        <p:cTn id="56" dur="2100" fill="hold"/>
                                        <p:tgtEl>
                                          <p:spTgt spid="307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628799"/>
            <a:ext cx="2430764" cy="31163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rot="21034040">
            <a:off x="1015194" y="2796866"/>
            <a:ext cx="2009546" cy="697771"/>
          </a:xfrm>
        </p:spPr>
        <p:txBody>
          <a:bodyPr>
            <a:prstTxWarp prst="textArchUp">
              <a:avLst/>
            </a:prstTxWarp>
            <a:noAutofit/>
          </a:body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sp>
        <p:nvSpPr>
          <p:cNvPr id="7" name="Rectangle 6"/>
          <p:cNvSpPr/>
          <p:nvPr/>
        </p:nvSpPr>
        <p:spPr>
          <a:xfrm>
            <a:off x="3042324" y="908720"/>
            <a:ext cx="5778148" cy="5093702"/>
          </a:xfrm>
          <a:prstGeom prst="rect">
            <a:avLst/>
          </a:prstGeom>
        </p:spPr>
        <p:txBody>
          <a:bodyPr wrap="square">
            <a:spAutoFit/>
          </a:bodyPr>
          <a:lstStyle/>
          <a:p>
            <a:pPr marL="285750" lvl="0" indent="-285750">
              <a:buFont typeface="Calibri" panose="020F0502020204030204" pitchFamily="34" charset="0"/>
              <a:buChar char="→"/>
            </a:pPr>
            <a:r>
              <a:rPr lang="en-GB" sz="1600" dirty="0" smtClean="0"/>
              <a:t>demonstrates development</a:t>
            </a:r>
            <a:r>
              <a:rPr lang="en-GB" sz="1600" dirty="0"/>
              <a:t>, </a:t>
            </a:r>
            <a:r>
              <a:rPr lang="en-GB" sz="1600" dirty="0" smtClean="0"/>
              <a:t>personal, </a:t>
            </a:r>
            <a:r>
              <a:rPr lang="en-GB" sz="1600" dirty="0"/>
              <a:t>educational and </a:t>
            </a:r>
            <a:r>
              <a:rPr lang="en-GB" sz="1600" dirty="0" smtClean="0"/>
              <a:t>achievements</a:t>
            </a:r>
          </a:p>
          <a:p>
            <a:pPr lvl="0"/>
            <a:endParaRPr lang="en-GB" sz="1100" dirty="0"/>
          </a:p>
          <a:p>
            <a:pPr marL="285750" lvl="0" indent="-285750">
              <a:buFont typeface="Calibri" panose="020F0502020204030204" pitchFamily="34" charset="0"/>
              <a:buChar char="→"/>
            </a:pPr>
            <a:r>
              <a:rPr lang="en-GB" sz="1600" dirty="0" smtClean="0"/>
              <a:t>support career development</a:t>
            </a:r>
          </a:p>
          <a:p>
            <a:pPr lvl="0"/>
            <a:endParaRPr lang="en-GB" sz="1100" dirty="0" smtClean="0"/>
          </a:p>
          <a:p>
            <a:pPr marL="285750" indent="-285750">
              <a:buFont typeface="Calibri" panose="020F0502020204030204" pitchFamily="34" charset="0"/>
              <a:buChar char="→"/>
            </a:pPr>
            <a:r>
              <a:rPr lang="en-GB" sz="1600" dirty="0" smtClean="0"/>
              <a:t>identify gaps in personal and potentially service knowledge</a:t>
            </a:r>
          </a:p>
          <a:p>
            <a:endParaRPr lang="en-GB" sz="1100" dirty="0"/>
          </a:p>
          <a:p>
            <a:pPr marL="285750" lvl="0" indent="-285750">
              <a:buFont typeface="Calibri" panose="020F0502020204030204" pitchFamily="34" charset="0"/>
              <a:buChar char="→"/>
            </a:pPr>
            <a:r>
              <a:rPr lang="en-GB" sz="1600" dirty="0"/>
              <a:t>b</a:t>
            </a:r>
            <a:r>
              <a:rPr lang="en-GB" sz="1600" dirty="0" smtClean="0"/>
              <a:t>e </a:t>
            </a:r>
            <a:r>
              <a:rPr lang="en-GB" sz="1600" dirty="0"/>
              <a:t>used </a:t>
            </a:r>
            <a:r>
              <a:rPr lang="en-GB" sz="1600" dirty="0" smtClean="0"/>
              <a:t>in </a:t>
            </a:r>
            <a:r>
              <a:rPr lang="en-GB" sz="1600" dirty="0"/>
              <a:t>PDRs to identify where an employee may need to provide support to complete a job role (E.G justify funding for an asthma diploma for an asthma nurse</a:t>
            </a:r>
            <a:r>
              <a:rPr lang="en-GB" sz="1600" dirty="0" smtClean="0"/>
              <a:t>)</a:t>
            </a:r>
          </a:p>
          <a:p>
            <a:pPr lvl="0"/>
            <a:endParaRPr lang="en-GB" sz="1050" dirty="0"/>
          </a:p>
          <a:p>
            <a:pPr marL="285750" lvl="0" indent="-285750">
              <a:buFont typeface="Calibri" panose="020F0502020204030204" pitchFamily="34" charset="0"/>
              <a:buChar char="→"/>
            </a:pPr>
            <a:r>
              <a:rPr lang="en-GB" sz="1600" dirty="0"/>
              <a:t>s</a:t>
            </a:r>
            <a:r>
              <a:rPr lang="en-GB" sz="1600" dirty="0" smtClean="0"/>
              <a:t>upport employers </a:t>
            </a:r>
            <a:r>
              <a:rPr lang="en-GB" sz="1600" dirty="0"/>
              <a:t>and justify </a:t>
            </a:r>
            <a:r>
              <a:rPr lang="en-GB" sz="1600" dirty="0" smtClean="0"/>
              <a:t>nursing practice</a:t>
            </a:r>
          </a:p>
          <a:p>
            <a:pPr lvl="0"/>
            <a:endParaRPr lang="en-GB" sz="1050" dirty="0"/>
          </a:p>
          <a:p>
            <a:pPr marL="285750" lvl="0" indent="-285750">
              <a:buFont typeface="Calibri" panose="020F0502020204030204" pitchFamily="34" charset="0"/>
              <a:buChar char="→"/>
            </a:pPr>
            <a:r>
              <a:rPr lang="en-GB" sz="1600" dirty="0"/>
              <a:t>u</a:t>
            </a:r>
            <a:r>
              <a:rPr lang="en-GB" sz="1600" dirty="0" smtClean="0"/>
              <a:t>sed </a:t>
            </a:r>
            <a:r>
              <a:rPr lang="en-GB" sz="1600" dirty="0"/>
              <a:t>as evidence during your </a:t>
            </a:r>
            <a:r>
              <a:rPr lang="en-GB" sz="1600" dirty="0" smtClean="0"/>
              <a:t>revalidation</a:t>
            </a:r>
          </a:p>
          <a:p>
            <a:pPr lvl="0"/>
            <a:endParaRPr lang="en-GB" sz="1050" dirty="0"/>
          </a:p>
          <a:p>
            <a:pPr marL="285750" lvl="0" indent="-285750">
              <a:buFont typeface="Calibri" panose="020F0502020204030204" pitchFamily="34" charset="0"/>
              <a:buChar char="→"/>
            </a:pPr>
            <a:r>
              <a:rPr lang="en-GB" sz="1600" dirty="0"/>
              <a:t>a</a:t>
            </a:r>
            <a:r>
              <a:rPr lang="en-GB" sz="1600" dirty="0" smtClean="0"/>
              <a:t>dvocate </a:t>
            </a:r>
            <a:r>
              <a:rPr lang="en-GB" sz="1600" dirty="0"/>
              <a:t>g</a:t>
            </a:r>
            <a:r>
              <a:rPr lang="en-GB" sz="1600" dirty="0" smtClean="0"/>
              <a:t>old </a:t>
            </a:r>
            <a:r>
              <a:rPr lang="en-GB" sz="1600" dirty="0"/>
              <a:t>standard practice in line with current guidelines and </a:t>
            </a:r>
            <a:r>
              <a:rPr lang="en-GB" sz="1600" dirty="0" smtClean="0"/>
              <a:t>recommendations</a:t>
            </a:r>
          </a:p>
          <a:p>
            <a:pPr marL="285750" lvl="0" indent="-285750">
              <a:buFont typeface="Calibri" panose="020F0502020204030204" pitchFamily="34" charset="0"/>
              <a:buChar char="→"/>
            </a:pPr>
            <a:endParaRPr lang="en-GB" sz="1050" dirty="0"/>
          </a:p>
          <a:p>
            <a:pPr marL="285750" lvl="0" indent="-285750">
              <a:buFont typeface="Calibri" panose="020F0502020204030204" pitchFamily="34" charset="0"/>
              <a:buChar char="→"/>
            </a:pPr>
            <a:r>
              <a:rPr lang="en-GB" sz="1600" dirty="0" smtClean="0"/>
              <a:t>promote </a:t>
            </a:r>
            <a:r>
              <a:rPr lang="en-GB" sz="1600" dirty="0"/>
              <a:t>safe practice and advocate nursing practice within the code</a:t>
            </a:r>
          </a:p>
          <a:p>
            <a:pPr marL="742950" lvl="1" indent="-285750">
              <a:buFont typeface="Arial" panose="020B0604020202020204" pitchFamily="34" charset="0"/>
              <a:buChar char="•"/>
            </a:pPr>
            <a:r>
              <a:rPr lang="en-GB" sz="1400" dirty="0"/>
              <a:t>Promotes professionalism and </a:t>
            </a:r>
            <a:r>
              <a:rPr lang="en-GB" sz="1400" dirty="0" smtClean="0"/>
              <a:t>trust</a:t>
            </a:r>
            <a:endParaRPr lang="en-GB" sz="1400" dirty="0"/>
          </a:p>
          <a:p>
            <a:pPr marL="742950" lvl="1" indent="-285750">
              <a:buFont typeface="Arial" panose="020B0604020202020204" pitchFamily="34" charset="0"/>
              <a:buChar char="•"/>
            </a:pPr>
            <a:r>
              <a:rPr lang="en-GB" sz="1400" dirty="0"/>
              <a:t>Practice effectively</a:t>
            </a:r>
          </a:p>
          <a:p>
            <a:pPr marL="742950" lvl="1" indent="-285750">
              <a:buFont typeface="Arial" panose="020B0604020202020204" pitchFamily="34" charset="0"/>
              <a:buChar char="•"/>
            </a:pPr>
            <a:r>
              <a:rPr lang="en-GB" sz="1400" dirty="0"/>
              <a:t>Preserve Safety</a:t>
            </a:r>
          </a:p>
        </p:txBody>
      </p:sp>
      <p:sp>
        <p:nvSpPr>
          <p:cNvPr id="9" name="Rectangle 8"/>
          <p:cNvSpPr/>
          <p:nvPr/>
        </p:nvSpPr>
        <p:spPr>
          <a:xfrm>
            <a:off x="827584" y="332656"/>
            <a:ext cx="2808312" cy="461665"/>
          </a:xfrm>
          <a:prstGeom prst="rect">
            <a:avLst/>
          </a:prstGeom>
        </p:spPr>
        <p:txBody>
          <a:bodyPr wrap="square">
            <a:spAutoFit/>
          </a:bodyPr>
          <a:lstStyle/>
          <a:p>
            <a:pPr lvl="0"/>
            <a:r>
              <a:rPr lang="en-GB" sz="2400" dirty="0" smtClean="0"/>
              <a:t>A Portfolio can….</a:t>
            </a:r>
          </a:p>
        </p:txBody>
      </p:sp>
    </p:spTree>
    <p:extLst>
      <p:ext uri="{BB962C8B-B14F-4D97-AF65-F5344CB8AC3E}">
        <p14:creationId xmlns:p14="http://schemas.microsoft.com/office/powerpoint/2010/main" val="4251818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Professional </a:t>
            </a:r>
            <a:r>
              <a:rPr lang="en-GB" dirty="0" smtClean="0"/>
              <a:t>Development </a:t>
            </a:r>
            <a:r>
              <a:rPr lang="en-GB" dirty="0" smtClean="0"/>
              <a:t>Topics</a:t>
            </a:r>
            <a:endParaRPr lang="en-GB" dirty="0"/>
          </a:p>
        </p:txBody>
      </p:sp>
      <p:sp>
        <p:nvSpPr>
          <p:cNvPr id="3" name="Content Placeholder 2"/>
          <p:cNvSpPr>
            <a:spLocks noGrp="1"/>
          </p:cNvSpPr>
          <p:nvPr>
            <p:ph idx="1"/>
          </p:nvPr>
        </p:nvSpPr>
        <p:spPr>
          <a:xfrm>
            <a:off x="4067944" y="1556792"/>
            <a:ext cx="2160239" cy="4824536"/>
          </a:xfrm>
          <a:solidFill>
            <a:schemeClr val="bg1"/>
          </a:solidFill>
        </p:spPr>
        <p:txBody>
          <a:bodyPr>
            <a:normAutofit/>
          </a:bodyPr>
          <a:lstStyle/>
          <a:p>
            <a:pPr marL="0" indent="0">
              <a:buNone/>
            </a:pPr>
            <a:r>
              <a:rPr lang="en-GB" sz="1800" dirty="0" smtClean="0"/>
              <a:t>Primary </a:t>
            </a:r>
            <a:r>
              <a:rPr lang="en-GB" sz="1800" dirty="0" err="1"/>
              <a:t>ciliary</a:t>
            </a:r>
            <a:r>
              <a:rPr lang="en-GB" sz="1800" dirty="0"/>
              <a:t> </a:t>
            </a:r>
            <a:endParaRPr lang="en-GB" sz="1800" dirty="0" smtClean="0"/>
          </a:p>
          <a:p>
            <a:pPr marL="0" indent="0">
              <a:buNone/>
            </a:pPr>
            <a:r>
              <a:rPr lang="en-GB" sz="1800" dirty="0" smtClean="0"/>
              <a:t>dyskinesia</a:t>
            </a:r>
          </a:p>
          <a:p>
            <a:pPr marL="0" indent="0">
              <a:buNone/>
            </a:pPr>
            <a:endParaRPr lang="en-GB" sz="1800" dirty="0" smtClean="0"/>
          </a:p>
          <a:p>
            <a:pPr marL="0" indent="0">
              <a:buNone/>
            </a:pPr>
            <a:r>
              <a:rPr lang="en-GB" sz="1800" dirty="0" smtClean="0"/>
              <a:t>Cystic fibrosis</a:t>
            </a:r>
          </a:p>
          <a:p>
            <a:pPr marL="0" indent="0">
              <a:buNone/>
            </a:pPr>
            <a:endParaRPr lang="en-GB" sz="1800" dirty="0" smtClean="0"/>
          </a:p>
          <a:p>
            <a:pPr marL="0" indent="0">
              <a:buNone/>
            </a:pPr>
            <a:endParaRPr lang="en-GB" sz="1800" dirty="0" smtClean="0"/>
          </a:p>
          <a:p>
            <a:pPr marL="0" indent="0">
              <a:buNone/>
            </a:pPr>
            <a:r>
              <a:rPr lang="en-GB" sz="1800" dirty="0" smtClean="0"/>
              <a:t>Respiratory infections in Children </a:t>
            </a:r>
          </a:p>
          <a:p>
            <a:pPr marL="0" indent="0">
              <a:buNone/>
            </a:pPr>
            <a:endParaRPr lang="en-GB" sz="1800" dirty="0" smtClean="0"/>
          </a:p>
          <a:p>
            <a:pPr marL="0" indent="0">
              <a:buNone/>
            </a:pPr>
            <a:endParaRPr lang="en-GB" sz="1000" dirty="0" smtClean="0"/>
          </a:p>
          <a:p>
            <a:pPr marL="0" indent="0">
              <a:buNone/>
            </a:pPr>
            <a:r>
              <a:rPr lang="en-GB" sz="1800" dirty="0" smtClean="0"/>
              <a:t>Eczema </a:t>
            </a:r>
          </a:p>
          <a:p>
            <a:pPr marL="0" indent="0">
              <a:buNone/>
            </a:pPr>
            <a:endParaRPr lang="en-GB" sz="1800" dirty="0" smtClean="0"/>
          </a:p>
          <a:p>
            <a:pPr marL="0" indent="0">
              <a:buNone/>
            </a:pPr>
            <a:endParaRPr lang="en-GB" sz="1800" dirty="0" smtClean="0"/>
          </a:p>
          <a:p>
            <a:pPr marL="0" indent="0">
              <a:buNone/>
            </a:pPr>
            <a:r>
              <a:rPr lang="en-GB" sz="1800" dirty="0" smtClean="0"/>
              <a:t>Rhinitis </a:t>
            </a:r>
          </a:p>
        </p:txBody>
      </p:sp>
      <p:pic>
        <p:nvPicPr>
          <p:cNvPr id="4"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078" y="1484784"/>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rot="21034040">
            <a:off x="736569" y="1834448"/>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6"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466131"/>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rot="21034040">
            <a:off x="747043" y="2815795"/>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8"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474243"/>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rot="21034040">
            <a:off x="747043" y="3823907"/>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10"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4482355"/>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rot="21034040">
            <a:off x="747043" y="4832019"/>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12"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490467"/>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txBox="1">
            <a:spLocks/>
          </p:cNvSpPr>
          <p:nvPr/>
        </p:nvSpPr>
        <p:spPr>
          <a:xfrm rot="21034040">
            <a:off x="747043" y="5840131"/>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14"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5856" y="1583654"/>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rot="21034040">
            <a:off x="3483347" y="1933318"/>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16"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6330" y="2565001"/>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rot="21034040">
            <a:off x="3493821" y="2914665"/>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18"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6330" y="3573113"/>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19" name="Title 1"/>
          <p:cNvSpPr txBox="1">
            <a:spLocks/>
          </p:cNvSpPr>
          <p:nvPr/>
        </p:nvSpPr>
        <p:spPr>
          <a:xfrm rot="21034040">
            <a:off x="3493821" y="3922777"/>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20"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6330" y="4581225"/>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21" name="Title 1"/>
          <p:cNvSpPr txBox="1">
            <a:spLocks/>
          </p:cNvSpPr>
          <p:nvPr/>
        </p:nvSpPr>
        <p:spPr>
          <a:xfrm rot="21034040">
            <a:off x="3493821" y="4930889"/>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22"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6330" y="5589337"/>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23" name="Title 1"/>
          <p:cNvSpPr txBox="1">
            <a:spLocks/>
          </p:cNvSpPr>
          <p:nvPr/>
        </p:nvSpPr>
        <p:spPr>
          <a:xfrm rot="21034040">
            <a:off x="3493821" y="5939001"/>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24"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637184"/>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25" name="Title 1"/>
          <p:cNvSpPr txBox="1">
            <a:spLocks/>
          </p:cNvSpPr>
          <p:nvPr/>
        </p:nvSpPr>
        <p:spPr>
          <a:xfrm rot="21034040">
            <a:off x="6435675" y="1986848"/>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26"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8658" y="2618531"/>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27" name="Title 1"/>
          <p:cNvSpPr txBox="1">
            <a:spLocks/>
          </p:cNvSpPr>
          <p:nvPr/>
        </p:nvSpPr>
        <p:spPr>
          <a:xfrm rot="21034040">
            <a:off x="6446149" y="2968195"/>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28"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8658" y="3626643"/>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29" name="Title 1"/>
          <p:cNvSpPr txBox="1">
            <a:spLocks/>
          </p:cNvSpPr>
          <p:nvPr/>
        </p:nvSpPr>
        <p:spPr>
          <a:xfrm rot="21034040">
            <a:off x="6446149" y="3976307"/>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30"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8658" y="4634755"/>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31" name="Title 1"/>
          <p:cNvSpPr txBox="1">
            <a:spLocks/>
          </p:cNvSpPr>
          <p:nvPr/>
        </p:nvSpPr>
        <p:spPr>
          <a:xfrm rot="21034040">
            <a:off x="6446149" y="4984419"/>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pic>
        <p:nvPicPr>
          <p:cNvPr id="32" name="Picture 4"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8658" y="5642867"/>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33" name="Title 1"/>
          <p:cNvSpPr txBox="1">
            <a:spLocks/>
          </p:cNvSpPr>
          <p:nvPr/>
        </p:nvSpPr>
        <p:spPr>
          <a:xfrm rot="21034040">
            <a:off x="6446149" y="5992531"/>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sp>
        <p:nvSpPr>
          <p:cNvPr id="34" name="TextBox 33"/>
          <p:cNvSpPr txBox="1"/>
          <p:nvPr/>
        </p:nvSpPr>
        <p:spPr>
          <a:xfrm>
            <a:off x="1259632" y="1556792"/>
            <a:ext cx="1584176" cy="4601260"/>
          </a:xfrm>
          <a:prstGeom prst="rect">
            <a:avLst/>
          </a:prstGeom>
          <a:noFill/>
        </p:spPr>
        <p:txBody>
          <a:bodyPr wrap="square" rtlCol="0">
            <a:spAutoFit/>
          </a:bodyPr>
          <a:lstStyle/>
          <a:p>
            <a:r>
              <a:rPr lang="en-GB" dirty="0"/>
              <a:t>Asthma </a:t>
            </a:r>
            <a:endParaRPr lang="en-GB" dirty="0" smtClean="0"/>
          </a:p>
          <a:p>
            <a:endParaRPr lang="en-GB" dirty="0" smtClean="0"/>
          </a:p>
          <a:p>
            <a:endParaRPr lang="en-GB" dirty="0" smtClean="0"/>
          </a:p>
          <a:p>
            <a:endParaRPr lang="en-GB" dirty="0"/>
          </a:p>
          <a:p>
            <a:r>
              <a:rPr lang="en-GB" dirty="0" smtClean="0"/>
              <a:t>Wheeze</a:t>
            </a:r>
          </a:p>
          <a:p>
            <a:endParaRPr lang="en-GB" dirty="0" smtClean="0"/>
          </a:p>
          <a:p>
            <a:endParaRPr lang="en-GB" dirty="0"/>
          </a:p>
          <a:p>
            <a:r>
              <a:rPr lang="en-GB" dirty="0"/>
              <a:t>Ventilated </a:t>
            </a:r>
            <a:endParaRPr lang="en-GB" dirty="0" smtClean="0"/>
          </a:p>
          <a:p>
            <a:r>
              <a:rPr lang="en-GB" dirty="0" smtClean="0"/>
              <a:t>patient</a:t>
            </a:r>
          </a:p>
          <a:p>
            <a:endParaRPr lang="en-GB" sz="1100" dirty="0" smtClean="0"/>
          </a:p>
          <a:p>
            <a:endParaRPr lang="en-GB" dirty="0" smtClean="0"/>
          </a:p>
          <a:p>
            <a:r>
              <a:rPr lang="en-GB" dirty="0" smtClean="0"/>
              <a:t>Non-invasive</a:t>
            </a:r>
          </a:p>
          <a:p>
            <a:r>
              <a:rPr lang="en-GB" dirty="0" smtClean="0"/>
              <a:t>ventilation</a:t>
            </a:r>
          </a:p>
          <a:p>
            <a:endParaRPr lang="en-GB" sz="1200" dirty="0"/>
          </a:p>
          <a:p>
            <a:endParaRPr lang="en-GB" dirty="0" smtClean="0"/>
          </a:p>
          <a:p>
            <a:r>
              <a:rPr lang="en-GB" dirty="0" smtClean="0"/>
              <a:t>Respiratory </a:t>
            </a:r>
          </a:p>
          <a:p>
            <a:r>
              <a:rPr lang="en-GB" dirty="0"/>
              <a:t>a</a:t>
            </a:r>
            <a:r>
              <a:rPr lang="en-GB" dirty="0" smtClean="0"/>
              <a:t>ssessment </a:t>
            </a:r>
          </a:p>
        </p:txBody>
      </p:sp>
      <p:sp>
        <p:nvSpPr>
          <p:cNvPr id="35" name="Rectangle 34"/>
          <p:cNvSpPr/>
          <p:nvPr/>
        </p:nvSpPr>
        <p:spPr>
          <a:xfrm>
            <a:off x="7219908" y="1674045"/>
            <a:ext cx="1701620" cy="369332"/>
          </a:xfrm>
          <a:prstGeom prst="rect">
            <a:avLst/>
          </a:prstGeom>
        </p:spPr>
        <p:txBody>
          <a:bodyPr wrap="none">
            <a:spAutoFit/>
          </a:bodyPr>
          <a:lstStyle/>
          <a:p>
            <a:r>
              <a:rPr lang="en-GB" dirty="0"/>
              <a:t>Immunotherapy</a:t>
            </a:r>
          </a:p>
        </p:txBody>
      </p:sp>
    </p:spTree>
    <p:extLst>
      <p:ext uri="{BB962C8B-B14F-4D97-AF65-F5344CB8AC3E}">
        <p14:creationId xmlns:p14="http://schemas.microsoft.com/office/powerpoint/2010/main" val="384708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Professional Development </a:t>
            </a:r>
            <a:r>
              <a:rPr lang="en-GB" dirty="0" smtClean="0"/>
              <a:t>Frameworks </a:t>
            </a:r>
            <a:endParaRPr lang="en-GB" dirty="0"/>
          </a:p>
        </p:txBody>
      </p:sp>
      <p:sp>
        <p:nvSpPr>
          <p:cNvPr id="3" name="Content Placeholder 2"/>
          <p:cNvSpPr>
            <a:spLocks noGrp="1"/>
          </p:cNvSpPr>
          <p:nvPr>
            <p:ph idx="1"/>
          </p:nvPr>
        </p:nvSpPr>
        <p:spPr>
          <a:xfrm>
            <a:off x="457200" y="1600200"/>
            <a:ext cx="8229600" cy="4997152"/>
          </a:xfrm>
        </p:spPr>
        <p:txBody>
          <a:bodyPr>
            <a:normAutofit fontScale="62500" lnSpcReduction="20000"/>
          </a:bodyPr>
          <a:lstStyle/>
          <a:p>
            <a:pPr marL="0" indent="0">
              <a:buNone/>
            </a:pPr>
            <a:r>
              <a:rPr lang="en-GB" dirty="0" smtClean="0"/>
              <a:t>	Asthma Portfolio</a:t>
            </a:r>
          </a:p>
          <a:p>
            <a:endParaRPr lang="en-GB" dirty="0"/>
          </a:p>
          <a:p>
            <a:endParaRPr lang="en-GB" dirty="0" smtClean="0"/>
          </a:p>
          <a:p>
            <a:r>
              <a:rPr lang="en-GB" dirty="0" smtClean="0"/>
              <a:t>Management of acute asthma</a:t>
            </a:r>
          </a:p>
          <a:p>
            <a:r>
              <a:rPr lang="en-GB" dirty="0" smtClean="0"/>
              <a:t>Safe discharge</a:t>
            </a:r>
          </a:p>
          <a:p>
            <a:r>
              <a:rPr lang="en-GB" dirty="0" smtClean="0"/>
              <a:t>Inhaler device assessment</a:t>
            </a:r>
          </a:p>
          <a:p>
            <a:r>
              <a:rPr lang="en-GB" dirty="0" smtClean="0"/>
              <a:t>Asthma review</a:t>
            </a:r>
          </a:p>
          <a:p>
            <a:r>
              <a:rPr lang="en-GB" dirty="0" smtClean="0"/>
              <a:t>Long term asthma management</a:t>
            </a:r>
          </a:p>
          <a:p>
            <a:r>
              <a:rPr lang="en-GB" dirty="0" smtClean="0"/>
              <a:t>Medication review - *requires national prescribing course for adjustment</a:t>
            </a:r>
          </a:p>
          <a:p>
            <a:r>
              <a:rPr lang="en-GB" dirty="0" smtClean="0"/>
              <a:t>Respiratory assessment, interpretation, presentation</a:t>
            </a:r>
          </a:p>
          <a:p>
            <a:endParaRPr lang="en-GB" dirty="0" smtClean="0"/>
          </a:p>
          <a:p>
            <a:r>
              <a:rPr lang="en-GB" dirty="0" smtClean="0"/>
              <a:t>Diagnostic testing </a:t>
            </a:r>
          </a:p>
          <a:p>
            <a:pPr marL="0" indent="0">
              <a:buNone/>
            </a:pPr>
            <a:r>
              <a:rPr lang="en-GB" dirty="0" smtClean="0"/>
              <a:t>	- </a:t>
            </a:r>
            <a:r>
              <a:rPr lang="en-GB" dirty="0" err="1" smtClean="0"/>
              <a:t>Spirometry</a:t>
            </a:r>
            <a:r>
              <a:rPr lang="en-GB" dirty="0"/>
              <a:t> </a:t>
            </a:r>
            <a:r>
              <a:rPr lang="en-GB" dirty="0" smtClean="0"/>
              <a:t>- performing, interpreting</a:t>
            </a:r>
          </a:p>
          <a:p>
            <a:pPr marL="0" indent="0">
              <a:buNone/>
            </a:pPr>
            <a:r>
              <a:rPr lang="en-GB" dirty="0"/>
              <a:t>	</a:t>
            </a:r>
            <a:r>
              <a:rPr lang="en-GB" dirty="0" smtClean="0"/>
              <a:t>- </a:t>
            </a:r>
            <a:r>
              <a:rPr lang="en-GB" dirty="0" smtClean="0"/>
              <a:t>Peak </a:t>
            </a:r>
            <a:r>
              <a:rPr lang="en-GB" dirty="0" smtClean="0"/>
              <a:t>flow - performing, interpreting</a:t>
            </a:r>
          </a:p>
          <a:p>
            <a:pPr marL="0" indent="0">
              <a:buNone/>
            </a:pPr>
            <a:r>
              <a:rPr lang="en-GB" dirty="0"/>
              <a:t>	</a:t>
            </a:r>
            <a:r>
              <a:rPr lang="en-GB" dirty="0" smtClean="0"/>
              <a:t>- </a:t>
            </a:r>
            <a:r>
              <a:rPr lang="en-GB" dirty="0" err="1" smtClean="0"/>
              <a:t>Feno</a:t>
            </a:r>
            <a:r>
              <a:rPr lang="en-GB" dirty="0" smtClean="0"/>
              <a:t> - performing, interpreting</a:t>
            </a:r>
            <a:endParaRPr lang="en-GB" dirty="0"/>
          </a:p>
          <a:p>
            <a:r>
              <a:rPr lang="en-GB" dirty="0" smtClean="0"/>
              <a:t>Development of self management</a:t>
            </a:r>
          </a:p>
          <a:p>
            <a:endParaRPr lang="en-GB" dirty="0" smtClean="0"/>
          </a:p>
          <a:p>
            <a:endParaRPr lang="en-GB" dirty="0"/>
          </a:p>
        </p:txBody>
      </p:sp>
      <p:pic>
        <p:nvPicPr>
          <p:cNvPr id="4" name="Picture 4"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078" y="1484784"/>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rot="21034040">
            <a:off x="736569" y="1834448"/>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036116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80589433"/>
              </p:ext>
            </p:extLst>
          </p:nvPr>
        </p:nvGraphicFramePr>
        <p:xfrm>
          <a:off x="251521" y="260675"/>
          <a:ext cx="8784975" cy="6490005"/>
        </p:xfrm>
        <a:graphic>
          <a:graphicData uri="http://schemas.openxmlformats.org/drawingml/2006/table">
            <a:tbl>
              <a:tblPr bandRow="1">
                <a:tableStyleId>{5C22544A-7EE6-4342-B048-85BDC9FD1C3A}</a:tableStyleId>
              </a:tblPr>
              <a:tblGrid>
                <a:gridCol w="1296143">
                  <a:extLst>
                    <a:ext uri="{9D8B030D-6E8A-4147-A177-3AD203B41FA5}">
                      <a16:colId xmlns:a16="http://schemas.microsoft.com/office/drawing/2014/main" val="3817438176"/>
                    </a:ext>
                  </a:extLst>
                </a:gridCol>
                <a:gridCol w="5123851">
                  <a:extLst>
                    <a:ext uri="{9D8B030D-6E8A-4147-A177-3AD203B41FA5}">
                      <a16:colId xmlns:a16="http://schemas.microsoft.com/office/drawing/2014/main" val="3678569430"/>
                    </a:ext>
                  </a:extLst>
                </a:gridCol>
                <a:gridCol w="986854">
                  <a:extLst>
                    <a:ext uri="{9D8B030D-6E8A-4147-A177-3AD203B41FA5}">
                      <a16:colId xmlns:a16="http://schemas.microsoft.com/office/drawing/2014/main" val="170871665"/>
                    </a:ext>
                  </a:extLst>
                </a:gridCol>
                <a:gridCol w="730055">
                  <a:extLst>
                    <a:ext uri="{9D8B030D-6E8A-4147-A177-3AD203B41FA5}">
                      <a16:colId xmlns:a16="http://schemas.microsoft.com/office/drawing/2014/main" val="3602010149"/>
                    </a:ext>
                  </a:extLst>
                </a:gridCol>
                <a:gridCol w="648072">
                  <a:extLst>
                    <a:ext uri="{9D8B030D-6E8A-4147-A177-3AD203B41FA5}">
                      <a16:colId xmlns:a16="http://schemas.microsoft.com/office/drawing/2014/main" val="3713654077"/>
                    </a:ext>
                  </a:extLst>
                </a:gridCol>
              </a:tblGrid>
              <a:tr h="563284">
                <a:tc gridSpan="5">
                  <a:txBody>
                    <a:bodyPr/>
                    <a:lstStyle/>
                    <a:p>
                      <a:pPr>
                        <a:lnSpc>
                          <a:spcPct val="115000"/>
                        </a:lnSpc>
                        <a:spcAft>
                          <a:spcPts val="0"/>
                        </a:spcAft>
                      </a:pPr>
                      <a:r>
                        <a:rPr lang="en-GB" sz="1200">
                          <a:effectLst/>
                        </a:rPr>
                        <a:t>Level 1)</a:t>
                      </a:r>
                      <a:endParaRPr lang="en-US" sz="1200">
                        <a:effectLst/>
                      </a:endParaRPr>
                    </a:p>
                    <a:p>
                      <a:pPr>
                        <a:lnSpc>
                          <a:spcPct val="115000"/>
                        </a:lnSpc>
                        <a:spcAft>
                          <a:spcPts val="0"/>
                        </a:spcAft>
                      </a:pPr>
                      <a:r>
                        <a:rPr lang="en-GB" sz="1200">
                          <a:effectLst/>
                        </a:rPr>
                        <a:t>Knowledge of theory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96304915"/>
                  </a:ext>
                </a:extLst>
              </a:tr>
              <a:tr h="1233933">
                <a:tc>
                  <a:txBody>
                    <a:bodyPr/>
                    <a:lstStyle/>
                    <a:p>
                      <a:pPr>
                        <a:lnSpc>
                          <a:spcPct val="115000"/>
                        </a:lnSpc>
                        <a:spcAft>
                          <a:spcPts val="0"/>
                        </a:spcAft>
                      </a:pPr>
                      <a:r>
                        <a:rPr lang="en-GB" sz="1100">
                          <a:effectLst/>
                        </a:rPr>
                        <a:t>Rationale</a:t>
                      </a:r>
                      <a:endParaRPr lang="en-US" sz="1100">
                        <a:effectLst/>
                      </a:endParaRPr>
                    </a:p>
                    <a:p>
                      <a:pPr>
                        <a:lnSpc>
                          <a:spcPct val="115000"/>
                        </a:lnSpc>
                        <a:spcAft>
                          <a:spcPts val="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100" dirty="0">
                          <a:effectLst/>
                        </a:rPr>
                        <a:t>Performance Indicators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100">
                          <a:effectLst/>
                        </a:rPr>
                        <a:t>Demonstration of experience and supporting evidence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100">
                          <a:effectLst/>
                        </a:rPr>
                        <a:t>Witnessed by:</a:t>
                      </a:r>
                      <a:endParaRPr lang="en-US" sz="1100">
                        <a:effectLst/>
                      </a:endParaRPr>
                    </a:p>
                    <a:p>
                      <a:pPr>
                        <a:lnSpc>
                          <a:spcPct val="115000"/>
                        </a:lnSpc>
                        <a:spcAft>
                          <a:spcPts val="0"/>
                        </a:spcAft>
                      </a:pPr>
                      <a:r>
                        <a:rPr lang="en-GB" sz="1100">
                          <a:effectLst/>
                        </a:rPr>
                        <a:t> </a:t>
                      </a:r>
                      <a:endParaRPr lang="en-US" sz="1100">
                        <a:effectLst/>
                      </a:endParaRPr>
                    </a:p>
                    <a:p>
                      <a:pPr>
                        <a:lnSpc>
                          <a:spcPct val="115000"/>
                        </a:lnSpc>
                        <a:spcAft>
                          <a:spcPts val="0"/>
                        </a:spcAft>
                      </a:pPr>
                      <a:r>
                        <a:rPr lang="en-GB" sz="1100">
                          <a:effectLst/>
                        </a:rPr>
                        <a:t>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100" dirty="0">
                          <a:effectLst/>
                        </a:rPr>
                        <a:t>Evidence 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extLst>
                  <a:ext uri="{0D108BD9-81ED-4DB2-BD59-A6C34878D82A}">
                    <a16:rowId xmlns:a16="http://schemas.microsoft.com/office/drawing/2014/main" val="834609369"/>
                  </a:ext>
                </a:extLst>
              </a:tr>
              <a:tr h="554921">
                <a:tc rowSpan="8">
                  <a:txBody>
                    <a:bodyPr/>
                    <a:lstStyle/>
                    <a:p>
                      <a:pPr>
                        <a:lnSpc>
                          <a:spcPct val="115000"/>
                        </a:lnSpc>
                        <a:spcAft>
                          <a:spcPts val="0"/>
                        </a:spcAft>
                      </a:pPr>
                      <a:r>
                        <a:rPr lang="en-GB" sz="1200">
                          <a:effectLst/>
                        </a:rPr>
                        <a:t>Identify, classify and manage asthma attacks in accordance with current evidence based guidelines and within your scope of professional practice and competence</a:t>
                      </a:r>
                      <a:endParaRPr lang="en-US" sz="1200">
                        <a:effectLst/>
                      </a:endParaRPr>
                    </a:p>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marL="0" lvl="0" indent="0">
                        <a:lnSpc>
                          <a:spcPct val="115000"/>
                        </a:lnSpc>
                        <a:spcAft>
                          <a:spcPts val="0"/>
                        </a:spcAft>
                        <a:buFont typeface="+mj-lt"/>
                        <a:buNone/>
                      </a:pPr>
                      <a:r>
                        <a:rPr lang="en-GB" sz="1200" dirty="0" smtClean="0">
                          <a:effectLst/>
                        </a:rPr>
                        <a:t>1.    Aware </a:t>
                      </a:r>
                      <a:r>
                        <a:rPr lang="en-GB" sz="1200" dirty="0">
                          <a:effectLst/>
                        </a:rPr>
                        <a:t>of the pathophysiological differences between healthy/stable airways and the airways during an asthma attack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Discussion</a:t>
                      </a:r>
                      <a:endParaRPr lang="en-US" sz="1200">
                        <a:effectLst/>
                      </a:endParaRPr>
                    </a:p>
                    <a:p>
                      <a:pPr>
                        <a:lnSpc>
                          <a:spcPct val="115000"/>
                        </a:lnSpc>
                        <a:spcAft>
                          <a:spcPts val="0"/>
                        </a:spcAft>
                      </a:pPr>
                      <a:r>
                        <a:rPr lang="en-GB" sz="1200">
                          <a:effectLst/>
                        </a:rPr>
                        <a:t>Q&amp;A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extLst>
                  <a:ext uri="{0D108BD9-81ED-4DB2-BD59-A6C34878D82A}">
                    <a16:rowId xmlns:a16="http://schemas.microsoft.com/office/drawing/2014/main" val="830058131"/>
                  </a:ext>
                </a:extLst>
              </a:tr>
              <a:tr h="594850">
                <a:tc vMerge="1">
                  <a:txBody>
                    <a:bodyPr/>
                    <a:lstStyle/>
                    <a:p>
                      <a:endParaRPr lang="en-US"/>
                    </a:p>
                  </a:txBody>
                  <a:tcPr/>
                </a:tc>
                <a:tc>
                  <a:txBody>
                    <a:bodyPr/>
                    <a:lstStyle/>
                    <a:p>
                      <a:pPr marL="0" lvl="0" indent="0">
                        <a:lnSpc>
                          <a:spcPct val="115000"/>
                        </a:lnSpc>
                        <a:spcAft>
                          <a:spcPts val="0"/>
                        </a:spcAft>
                        <a:buFont typeface="+mj-lt"/>
                        <a:buNone/>
                      </a:pPr>
                      <a:r>
                        <a:rPr lang="en-GB" sz="1200" dirty="0" smtClean="0">
                          <a:effectLst/>
                        </a:rPr>
                        <a:t>2.   Knows </a:t>
                      </a:r>
                      <a:r>
                        <a:rPr lang="en-GB" sz="1200" dirty="0">
                          <a:effectLst/>
                        </a:rPr>
                        <a:t>common differential diagnoses for acute respiratory symptoms in </a:t>
                      </a:r>
                      <a:r>
                        <a:rPr lang="en-GB" sz="1200" dirty="0" smtClean="0">
                          <a:effectLst/>
                        </a:rPr>
                        <a:t>      children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dirty="0" smtClean="0">
                          <a:effectLst/>
                        </a:rPr>
                        <a:t>Discussion</a:t>
                      </a:r>
                      <a:endParaRPr lang="en-US" sz="1200" dirty="0" smtClean="0">
                        <a:effectLst/>
                      </a:endParaRPr>
                    </a:p>
                    <a:p>
                      <a:pPr>
                        <a:lnSpc>
                          <a:spcPct val="115000"/>
                        </a:lnSpc>
                        <a:spcAft>
                          <a:spcPts val="0"/>
                        </a:spcAft>
                      </a:pPr>
                      <a:r>
                        <a:rPr lang="en-GB" sz="1200" dirty="0" smtClean="0">
                          <a:effectLst/>
                        </a:rPr>
                        <a:t>Q&amp;A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extLst>
                  <a:ext uri="{0D108BD9-81ED-4DB2-BD59-A6C34878D82A}">
                    <a16:rowId xmlns:a16="http://schemas.microsoft.com/office/drawing/2014/main" val="4144662702"/>
                  </a:ext>
                </a:extLst>
              </a:tr>
              <a:tr h="524772">
                <a:tc vMerge="1">
                  <a:txBody>
                    <a:bodyPr/>
                    <a:lstStyle/>
                    <a:p>
                      <a:endParaRPr lang="en-US"/>
                    </a:p>
                  </a:txBody>
                  <a:tcPr/>
                </a:tc>
                <a:tc>
                  <a:txBody>
                    <a:bodyPr/>
                    <a:lstStyle/>
                    <a:p>
                      <a:pPr marL="0" lvl="0" indent="0">
                        <a:lnSpc>
                          <a:spcPct val="115000"/>
                        </a:lnSpc>
                        <a:spcAft>
                          <a:spcPts val="0"/>
                        </a:spcAft>
                        <a:buFont typeface="+mj-lt"/>
                        <a:buNone/>
                      </a:pPr>
                      <a:r>
                        <a:rPr lang="en-GB" sz="1200" dirty="0" smtClean="0">
                          <a:effectLst/>
                        </a:rPr>
                        <a:t>3.    Aware </a:t>
                      </a:r>
                      <a:r>
                        <a:rPr lang="en-GB" sz="1200" dirty="0">
                          <a:effectLst/>
                        </a:rPr>
                        <a:t>of the range of severity of asthma attacks and the importance of clarifying this in every child presenting with an asthma attack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Discussion</a:t>
                      </a:r>
                      <a:endParaRPr lang="en-US" sz="1200">
                        <a:effectLst/>
                      </a:endParaRPr>
                    </a:p>
                    <a:p>
                      <a:pPr>
                        <a:lnSpc>
                          <a:spcPct val="115000"/>
                        </a:lnSpc>
                        <a:spcAft>
                          <a:spcPts val="0"/>
                        </a:spcAft>
                      </a:pPr>
                      <a:r>
                        <a:rPr lang="en-GB" sz="1200">
                          <a:effectLst/>
                        </a:rPr>
                        <a:t>Q&amp;A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extLst>
                  <a:ext uri="{0D108BD9-81ED-4DB2-BD59-A6C34878D82A}">
                    <a16:rowId xmlns:a16="http://schemas.microsoft.com/office/drawing/2014/main" val="98391098"/>
                  </a:ext>
                </a:extLst>
              </a:tr>
              <a:tr h="618480">
                <a:tc vMerge="1">
                  <a:txBody>
                    <a:bodyPr/>
                    <a:lstStyle/>
                    <a:p>
                      <a:endParaRPr lang="en-US"/>
                    </a:p>
                  </a:txBody>
                  <a:tcPr/>
                </a:tc>
                <a:tc>
                  <a:txBody>
                    <a:bodyPr/>
                    <a:lstStyle/>
                    <a:p>
                      <a:pPr marL="0" lvl="0" indent="0">
                        <a:lnSpc>
                          <a:spcPct val="115000"/>
                        </a:lnSpc>
                        <a:spcAft>
                          <a:spcPts val="0"/>
                        </a:spcAft>
                        <a:buFont typeface="+mj-lt"/>
                        <a:buNone/>
                      </a:pPr>
                      <a:r>
                        <a:rPr lang="en-GB" sz="1200" dirty="0" smtClean="0">
                          <a:effectLst/>
                        </a:rPr>
                        <a:t>4.    States </a:t>
                      </a:r>
                      <a:r>
                        <a:rPr lang="en-GB" sz="1200" dirty="0">
                          <a:effectLst/>
                        </a:rPr>
                        <a:t>the physical assessment and observations required to classify the severity of an asthma attack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Discussion</a:t>
                      </a:r>
                      <a:endParaRPr lang="en-US" sz="1200">
                        <a:effectLst/>
                      </a:endParaRPr>
                    </a:p>
                    <a:p>
                      <a:pPr>
                        <a:lnSpc>
                          <a:spcPct val="115000"/>
                        </a:lnSpc>
                        <a:spcAft>
                          <a:spcPts val="0"/>
                        </a:spcAft>
                      </a:pPr>
                      <a:r>
                        <a:rPr lang="en-GB" sz="1200">
                          <a:effectLst/>
                        </a:rPr>
                        <a:t>Q&amp;A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extLst>
                  <a:ext uri="{0D108BD9-81ED-4DB2-BD59-A6C34878D82A}">
                    <a16:rowId xmlns:a16="http://schemas.microsoft.com/office/drawing/2014/main" val="2870728703"/>
                  </a:ext>
                </a:extLst>
              </a:tr>
              <a:tr h="742178">
                <a:tc vMerge="1">
                  <a:txBody>
                    <a:bodyPr/>
                    <a:lstStyle/>
                    <a:p>
                      <a:endParaRPr lang="en-US"/>
                    </a:p>
                  </a:txBody>
                  <a:tcPr/>
                </a:tc>
                <a:tc>
                  <a:txBody>
                    <a:bodyPr/>
                    <a:lstStyle/>
                    <a:p>
                      <a:pPr marL="0" lvl="0" indent="0">
                        <a:lnSpc>
                          <a:spcPct val="115000"/>
                        </a:lnSpc>
                        <a:spcAft>
                          <a:spcPts val="0"/>
                        </a:spcAft>
                        <a:buFont typeface="+mj-lt"/>
                        <a:buNone/>
                      </a:pPr>
                      <a:r>
                        <a:rPr lang="en-GB" sz="1200" dirty="0" smtClean="0">
                          <a:effectLst/>
                        </a:rPr>
                        <a:t>5.     Knows </a:t>
                      </a:r>
                      <a:r>
                        <a:rPr lang="en-GB" sz="1200" dirty="0">
                          <a:effectLst/>
                        </a:rPr>
                        <a:t>that a child’s age determines their normal physiological markers and that the findings of assessment and measurement will vary accordingly - guidelines should be followed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Discussion</a:t>
                      </a:r>
                      <a:endParaRPr lang="en-US" sz="1200">
                        <a:effectLst/>
                      </a:endParaRPr>
                    </a:p>
                    <a:p>
                      <a:pPr>
                        <a:lnSpc>
                          <a:spcPct val="115000"/>
                        </a:lnSpc>
                        <a:spcAft>
                          <a:spcPts val="0"/>
                        </a:spcAft>
                      </a:pPr>
                      <a:r>
                        <a:rPr lang="en-GB" sz="1200">
                          <a:effectLst/>
                        </a:rPr>
                        <a:t>Q&amp;A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extLst>
                  <a:ext uri="{0D108BD9-81ED-4DB2-BD59-A6C34878D82A}">
                    <a16:rowId xmlns:a16="http://schemas.microsoft.com/office/drawing/2014/main" val="220443192"/>
                  </a:ext>
                </a:extLst>
              </a:tr>
              <a:tr h="494785">
                <a:tc vMerge="1">
                  <a:txBody>
                    <a:bodyPr/>
                    <a:lstStyle/>
                    <a:p>
                      <a:endParaRPr lang="en-US"/>
                    </a:p>
                  </a:txBody>
                  <a:tcPr/>
                </a:tc>
                <a:tc>
                  <a:txBody>
                    <a:bodyPr/>
                    <a:lstStyle/>
                    <a:p>
                      <a:pPr marL="0" lvl="0" indent="0">
                        <a:lnSpc>
                          <a:spcPct val="115000"/>
                        </a:lnSpc>
                        <a:spcAft>
                          <a:spcPts val="0"/>
                        </a:spcAft>
                        <a:buFont typeface="+mj-lt"/>
                        <a:buNone/>
                      </a:pPr>
                      <a:r>
                        <a:rPr lang="en-GB" sz="1200" dirty="0" smtClean="0">
                          <a:effectLst/>
                        </a:rPr>
                        <a:t>6.     Describes </a:t>
                      </a:r>
                      <a:r>
                        <a:rPr lang="en-GB" sz="1200" dirty="0">
                          <a:effectLst/>
                        </a:rPr>
                        <a:t>the broad treatment options for managing asthma attacks</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Discussion</a:t>
                      </a:r>
                      <a:endParaRPr lang="en-US" sz="1200">
                        <a:effectLst/>
                      </a:endParaRPr>
                    </a:p>
                    <a:p>
                      <a:pPr>
                        <a:lnSpc>
                          <a:spcPct val="115000"/>
                        </a:lnSpc>
                        <a:spcAft>
                          <a:spcPts val="0"/>
                        </a:spcAft>
                      </a:pPr>
                      <a:r>
                        <a:rPr lang="en-GB" sz="1200">
                          <a:effectLst/>
                        </a:rPr>
                        <a:t>Q&amp;A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extLst>
                  <a:ext uri="{0D108BD9-81ED-4DB2-BD59-A6C34878D82A}">
                    <a16:rowId xmlns:a16="http://schemas.microsoft.com/office/drawing/2014/main" val="3659099912"/>
                  </a:ext>
                </a:extLst>
              </a:tr>
              <a:tr h="742178">
                <a:tc vMerge="1">
                  <a:txBody>
                    <a:bodyPr/>
                    <a:lstStyle/>
                    <a:p>
                      <a:endParaRPr lang="en-US"/>
                    </a:p>
                  </a:txBody>
                  <a:tcPr/>
                </a:tc>
                <a:tc>
                  <a:txBody>
                    <a:bodyPr/>
                    <a:lstStyle/>
                    <a:p>
                      <a:pPr marL="0" lvl="0" indent="0">
                        <a:lnSpc>
                          <a:spcPct val="115000"/>
                        </a:lnSpc>
                        <a:spcAft>
                          <a:spcPts val="0"/>
                        </a:spcAft>
                        <a:buFont typeface="+mj-lt"/>
                        <a:buNone/>
                      </a:pPr>
                      <a:r>
                        <a:rPr lang="en-GB" sz="1200" dirty="0" smtClean="0">
                          <a:effectLst/>
                        </a:rPr>
                        <a:t>7.     Recognises </a:t>
                      </a:r>
                      <a:r>
                        <a:rPr lang="en-GB" sz="1200" dirty="0">
                          <a:effectLst/>
                        </a:rPr>
                        <a:t>that asthma is a long term condition and that an asthma attack is a serious and potentially life threatening event that should not normally occur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Discussion</a:t>
                      </a:r>
                      <a:endParaRPr lang="en-US" sz="1200">
                        <a:effectLst/>
                      </a:endParaRPr>
                    </a:p>
                    <a:p>
                      <a:pPr>
                        <a:lnSpc>
                          <a:spcPct val="115000"/>
                        </a:lnSpc>
                        <a:spcAft>
                          <a:spcPts val="0"/>
                        </a:spcAft>
                      </a:pPr>
                      <a:r>
                        <a:rPr lang="en-GB" sz="1200">
                          <a:effectLst/>
                        </a:rPr>
                        <a:t>Q&amp;A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extLst>
                  <a:ext uri="{0D108BD9-81ED-4DB2-BD59-A6C34878D82A}">
                    <a16:rowId xmlns:a16="http://schemas.microsoft.com/office/drawing/2014/main" val="3403182984"/>
                  </a:ext>
                </a:extLst>
              </a:tr>
              <a:tr h="411311">
                <a:tc vMerge="1">
                  <a:txBody>
                    <a:bodyPr/>
                    <a:lstStyle/>
                    <a:p>
                      <a:endParaRPr lang="en-US"/>
                    </a:p>
                  </a:txBody>
                  <a:tcPr/>
                </a:tc>
                <a:tc>
                  <a:txBody>
                    <a:bodyPr/>
                    <a:lstStyle/>
                    <a:p>
                      <a:pPr marL="0" lvl="0" indent="0">
                        <a:lnSpc>
                          <a:spcPct val="115000"/>
                        </a:lnSpc>
                        <a:spcAft>
                          <a:spcPts val="0"/>
                        </a:spcAft>
                        <a:buFont typeface="+mj-lt"/>
                        <a:buNone/>
                      </a:pPr>
                      <a:r>
                        <a:rPr lang="en-GB" sz="1200" dirty="0" smtClean="0">
                          <a:effectLst/>
                        </a:rPr>
                        <a:t>8.      Aware </a:t>
                      </a:r>
                      <a:r>
                        <a:rPr lang="en-GB" sz="1200" dirty="0">
                          <a:effectLst/>
                        </a:rPr>
                        <a:t>of safe discharge in line with evidence based guidance</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dirty="0">
                          <a:effectLst/>
                        </a:rPr>
                        <a:t>Discussion</a:t>
                      </a:r>
                      <a:endParaRPr lang="en-US" sz="1200" dirty="0">
                        <a:effectLst/>
                      </a:endParaRPr>
                    </a:p>
                    <a:p>
                      <a:pPr>
                        <a:lnSpc>
                          <a:spcPct val="115000"/>
                        </a:lnSpc>
                        <a:spcAft>
                          <a:spcPts val="0"/>
                        </a:spcAft>
                      </a:pPr>
                      <a:r>
                        <a:rPr lang="en-GB" sz="1200" dirty="0">
                          <a:effectLst/>
                        </a:rPr>
                        <a:t>Q&amp;A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tc>
                  <a:txBody>
                    <a:bodyPr/>
                    <a:lstStyle/>
                    <a:p>
                      <a:pPr>
                        <a:lnSpc>
                          <a:spcPct val="115000"/>
                        </a:lnSpc>
                        <a:spcAft>
                          <a:spcPts val="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776" marR="44776" marT="0" marB="0"/>
                </a:tc>
                <a:extLst>
                  <a:ext uri="{0D108BD9-81ED-4DB2-BD59-A6C34878D82A}">
                    <a16:rowId xmlns:a16="http://schemas.microsoft.com/office/drawing/2014/main" val="729712474"/>
                  </a:ext>
                </a:extLst>
              </a:tr>
            </a:tbl>
          </a:graphicData>
        </a:graphic>
      </p:graphicFrame>
    </p:spTree>
    <p:extLst>
      <p:ext uri="{BB962C8B-B14F-4D97-AF65-F5344CB8AC3E}">
        <p14:creationId xmlns:p14="http://schemas.microsoft.com/office/powerpoint/2010/main" val="1957478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Framework levels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835155"/>
              </p:ext>
            </p:extLst>
          </p:nvPr>
        </p:nvGraphicFramePr>
        <p:xfrm>
          <a:off x="457200" y="1600200"/>
          <a:ext cx="8435280" cy="4567930"/>
        </p:xfrm>
        <a:graphic>
          <a:graphicData uri="http://schemas.openxmlformats.org/drawingml/2006/table">
            <a:tbl>
              <a:tblPr firstRow="1" bandRow="1">
                <a:tableStyleId>{5C22544A-7EE6-4342-B048-85BDC9FD1C3A}</a:tableStyleId>
              </a:tblPr>
              <a:tblGrid>
                <a:gridCol w="748679">
                  <a:extLst>
                    <a:ext uri="{9D8B030D-6E8A-4147-A177-3AD203B41FA5}">
                      <a16:colId xmlns:a16="http://schemas.microsoft.com/office/drawing/2014/main" val="371505172"/>
                    </a:ext>
                  </a:extLst>
                </a:gridCol>
                <a:gridCol w="3438129">
                  <a:extLst>
                    <a:ext uri="{9D8B030D-6E8A-4147-A177-3AD203B41FA5}">
                      <a16:colId xmlns:a16="http://schemas.microsoft.com/office/drawing/2014/main" val="746227237"/>
                    </a:ext>
                  </a:extLst>
                </a:gridCol>
                <a:gridCol w="4248472">
                  <a:extLst>
                    <a:ext uri="{9D8B030D-6E8A-4147-A177-3AD203B41FA5}">
                      <a16:colId xmlns:a16="http://schemas.microsoft.com/office/drawing/2014/main" val="1473589753"/>
                    </a:ext>
                  </a:extLst>
                </a:gridCol>
              </a:tblGrid>
              <a:tr h="528134">
                <a:tc>
                  <a:txBody>
                    <a:bodyPr/>
                    <a:lstStyle/>
                    <a:p>
                      <a:r>
                        <a:rPr lang="en-GB" dirty="0" smtClean="0"/>
                        <a:t>Level</a:t>
                      </a:r>
                      <a:endParaRPr lang="en-US" dirty="0"/>
                    </a:p>
                  </a:txBody>
                  <a:tcPr/>
                </a:tc>
                <a:tc>
                  <a:txBody>
                    <a:bodyPr/>
                    <a:lstStyle/>
                    <a:p>
                      <a:r>
                        <a:rPr lang="en-GB" dirty="0" smtClean="0"/>
                        <a:t>Descriptor</a:t>
                      </a:r>
                      <a:endParaRPr lang="en-US" dirty="0"/>
                    </a:p>
                  </a:txBody>
                  <a:tcPr/>
                </a:tc>
                <a:tc>
                  <a:txBody>
                    <a:bodyPr/>
                    <a:lstStyle/>
                    <a:p>
                      <a:r>
                        <a:rPr lang="en-GB" dirty="0" smtClean="0"/>
                        <a:t>Example</a:t>
                      </a:r>
                      <a:endParaRPr lang="en-US" dirty="0"/>
                    </a:p>
                  </a:txBody>
                  <a:tcPr/>
                </a:tc>
                <a:extLst>
                  <a:ext uri="{0D108BD9-81ED-4DB2-BD59-A6C34878D82A}">
                    <a16:rowId xmlns:a16="http://schemas.microsoft.com/office/drawing/2014/main" val="1197820555"/>
                  </a:ext>
                </a:extLst>
              </a:tr>
              <a:tr h="911574">
                <a:tc>
                  <a:txBody>
                    <a:bodyPr/>
                    <a:lstStyle/>
                    <a:p>
                      <a:r>
                        <a:rPr lang="en-GB" dirty="0" smtClean="0"/>
                        <a:t>1</a:t>
                      </a:r>
                      <a:endParaRPr lang="en-US" dirty="0"/>
                    </a:p>
                  </a:txBody>
                  <a:tcPr/>
                </a:tc>
                <a:tc>
                  <a:txBody>
                    <a:bodyPr/>
                    <a:lstStyle/>
                    <a:p>
                      <a:r>
                        <a:rPr lang="en-GB" dirty="0" smtClean="0"/>
                        <a:t>Knowledge</a:t>
                      </a:r>
                      <a:endParaRPr lang="en-US" dirty="0"/>
                    </a:p>
                  </a:txBody>
                  <a:tcPr/>
                </a:tc>
                <a:tc>
                  <a:txBody>
                    <a:bodyPr/>
                    <a:lstStyle/>
                    <a:p>
                      <a:r>
                        <a:rPr lang="en-GB" dirty="0" smtClean="0"/>
                        <a:t>Awareness of pathophysiology</a:t>
                      </a:r>
                      <a:endParaRPr lang="en-US" dirty="0"/>
                    </a:p>
                  </a:txBody>
                  <a:tcPr/>
                </a:tc>
                <a:extLst>
                  <a:ext uri="{0D108BD9-81ED-4DB2-BD59-A6C34878D82A}">
                    <a16:rowId xmlns:a16="http://schemas.microsoft.com/office/drawing/2014/main" val="1355746148"/>
                  </a:ext>
                </a:extLst>
              </a:tr>
              <a:tr h="911574">
                <a:tc>
                  <a:txBody>
                    <a:bodyPr/>
                    <a:lstStyle/>
                    <a:p>
                      <a:r>
                        <a:rPr lang="en-GB" dirty="0" smtClean="0"/>
                        <a:t>2</a:t>
                      </a:r>
                      <a:endParaRPr lang="en-US" dirty="0"/>
                    </a:p>
                  </a:txBody>
                  <a:tcPr/>
                </a:tc>
                <a:tc>
                  <a:txBody>
                    <a:bodyPr/>
                    <a:lstStyle/>
                    <a:p>
                      <a:r>
                        <a:rPr lang="en-GB" dirty="0" smtClean="0"/>
                        <a:t>Understanding</a:t>
                      </a:r>
                      <a:endParaRPr lang="en-US" dirty="0"/>
                    </a:p>
                  </a:txBody>
                  <a:tcPr/>
                </a:tc>
                <a:tc>
                  <a:txBody>
                    <a:bodyPr/>
                    <a:lstStyle/>
                    <a:p>
                      <a:r>
                        <a:rPr lang="en-GB" dirty="0" smtClean="0"/>
                        <a:t>Describes physiological differences</a:t>
                      </a:r>
                      <a:endParaRPr lang="en-US" dirty="0"/>
                    </a:p>
                  </a:txBody>
                  <a:tcPr/>
                </a:tc>
                <a:extLst>
                  <a:ext uri="{0D108BD9-81ED-4DB2-BD59-A6C34878D82A}">
                    <a16:rowId xmlns:a16="http://schemas.microsoft.com/office/drawing/2014/main" val="3154771480"/>
                  </a:ext>
                </a:extLst>
              </a:tr>
              <a:tr h="1302248">
                <a:tc>
                  <a:txBody>
                    <a:bodyPr/>
                    <a:lstStyle/>
                    <a:p>
                      <a:r>
                        <a:rPr lang="en-GB" dirty="0" smtClean="0"/>
                        <a:t>3</a:t>
                      </a:r>
                      <a:endParaRPr lang="en-US" dirty="0"/>
                    </a:p>
                  </a:txBody>
                  <a:tcPr/>
                </a:tc>
                <a:tc>
                  <a:txBody>
                    <a:bodyPr/>
                    <a:lstStyle/>
                    <a:p>
                      <a:r>
                        <a:rPr lang="en-GB" dirty="0" smtClean="0"/>
                        <a:t>Application (competence) to practice</a:t>
                      </a:r>
                      <a:endParaRPr lang="en-US" dirty="0"/>
                    </a:p>
                  </a:txBody>
                  <a:tcPr/>
                </a:tc>
                <a:tc>
                  <a:txBody>
                    <a:bodyPr/>
                    <a:lstStyle/>
                    <a:p>
                      <a:r>
                        <a:rPr lang="en-GB" dirty="0" smtClean="0"/>
                        <a:t>Applies understanding of pathophysiology to management</a:t>
                      </a:r>
                      <a:endParaRPr lang="en-US" dirty="0"/>
                    </a:p>
                  </a:txBody>
                  <a:tcPr/>
                </a:tc>
                <a:extLst>
                  <a:ext uri="{0D108BD9-81ED-4DB2-BD59-A6C34878D82A}">
                    <a16:rowId xmlns:a16="http://schemas.microsoft.com/office/drawing/2014/main" val="2891209714"/>
                  </a:ext>
                </a:extLst>
              </a:tr>
              <a:tr h="911574">
                <a:tc>
                  <a:txBody>
                    <a:bodyPr/>
                    <a:lstStyle/>
                    <a:p>
                      <a:r>
                        <a:rPr lang="en-GB" dirty="0" smtClean="0"/>
                        <a:t>4</a:t>
                      </a:r>
                      <a:endParaRPr lang="en-US" dirty="0"/>
                    </a:p>
                  </a:txBody>
                  <a:tcPr/>
                </a:tc>
                <a:tc>
                  <a:txBody>
                    <a:bodyPr/>
                    <a:lstStyle/>
                    <a:p>
                      <a:r>
                        <a:rPr lang="en-GB" dirty="0" smtClean="0"/>
                        <a:t>Competence to explain to others/teach (critical</a:t>
                      </a:r>
                      <a:r>
                        <a:rPr lang="en-GB" baseline="0" dirty="0" smtClean="0"/>
                        <a:t> understanding)</a:t>
                      </a:r>
                      <a:endParaRPr lang="en-US" dirty="0"/>
                    </a:p>
                  </a:txBody>
                  <a:tcPr/>
                </a:tc>
                <a:tc>
                  <a:txBody>
                    <a:bodyPr/>
                    <a:lstStyle/>
                    <a:p>
                      <a:r>
                        <a:rPr lang="en-GB" dirty="0" smtClean="0"/>
                        <a:t>Relates to  clinical presentations</a:t>
                      </a:r>
                      <a:endParaRPr lang="en-US" dirty="0"/>
                    </a:p>
                  </a:txBody>
                  <a:tcPr/>
                </a:tc>
                <a:extLst>
                  <a:ext uri="{0D108BD9-81ED-4DB2-BD59-A6C34878D82A}">
                    <a16:rowId xmlns:a16="http://schemas.microsoft.com/office/drawing/2014/main" val="63902794"/>
                  </a:ext>
                </a:extLst>
              </a:tr>
            </a:tbl>
          </a:graphicData>
        </a:graphic>
      </p:graphicFrame>
    </p:spTree>
    <p:extLst>
      <p:ext uri="{BB962C8B-B14F-4D97-AF65-F5344CB8AC3E}">
        <p14:creationId xmlns:p14="http://schemas.microsoft.com/office/powerpoint/2010/main" val="786486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Evidence is important to demonstrate your development and work within your </a:t>
            </a:r>
            <a:r>
              <a:rPr lang="en-GB" dirty="0" smtClean="0"/>
              <a:t>competence. </a:t>
            </a:r>
            <a:endParaRPr lang="en-GB" dirty="0" smtClean="0"/>
          </a:p>
          <a:p>
            <a:pPr marL="0" indent="0">
              <a:buNone/>
            </a:pPr>
            <a:endParaRPr lang="en-GB" dirty="0" smtClean="0"/>
          </a:p>
          <a:p>
            <a:pPr marL="0" indent="0">
              <a:buNone/>
            </a:pPr>
            <a:r>
              <a:rPr lang="en-GB" dirty="0" smtClean="0"/>
              <a:t>Examples </a:t>
            </a:r>
            <a:r>
              <a:rPr lang="en-GB" dirty="0"/>
              <a:t>of evidence include </a:t>
            </a:r>
            <a:r>
              <a:rPr lang="en-GB" dirty="0" smtClean="0"/>
              <a:t>–</a:t>
            </a:r>
          </a:p>
          <a:p>
            <a:pPr marL="0" indent="0">
              <a:buNone/>
            </a:pPr>
            <a:endParaRPr lang="en-GB" dirty="0"/>
          </a:p>
          <a:p>
            <a:pPr lvl="0"/>
            <a:r>
              <a:rPr lang="en-GB" sz="2900" dirty="0"/>
              <a:t>CPD certificates – study days, eLearning completion certificates, certificates of academic </a:t>
            </a:r>
            <a:r>
              <a:rPr lang="en-GB" sz="2900" dirty="0" smtClean="0"/>
              <a:t>courses</a:t>
            </a:r>
          </a:p>
          <a:p>
            <a:pPr marL="0" lvl="0" indent="0">
              <a:buNone/>
            </a:pPr>
            <a:endParaRPr lang="en-GB" sz="2900" dirty="0"/>
          </a:p>
          <a:p>
            <a:pPr lvl="0"/>
            <a:r>
              <a:rPr lang="en-GB" sz="2900" dirty="0"/>
              <a:t>NMC reflections – which can be found at - </a:t>
            </a:r>
            <a:r>
              <a:rPr lang="en-GB" sz="2900" u="sng" dirty="0">
                <a:hlinkClick r:id="rId2"/>
              </a:rPr>
              <a:t>http://revalidation.nmc.org.uk</a:t>
            </a:r>
            <a:r>
              <a:rPr lang="en-GB" sz="2900" u="sng" dirty="0" smtClean="0">
                <a:hlinkClick r:id="rId2"/>
              </a:rPr>
              <a:t>/</a:t>
            </a:r>
            <a:endParaRPr lang="en-GB" sz="2900" u="sng" dirty="0" smtClean="0"/>
          </a:p>
          <a:p>
            <a:pPr marL="0" lvl="0" indent="0">
              <a:buNone/>
            </a:pPr>
            <a:endParaRPr lang="en-GB" sz="2900" dirty="0"/>
          </a:p>
          <a:p>
            <a:pPr lvl="0"/>
            <a:r>
              <a:rPr lang="en-GB" sz="2900" dirty="0"/>
              <a:t>NPRANG posters – written up evidence of development </a:t>
            </a:r>
            <a:endParaRPr lang="en-GB" sz="2900" dirty="0" smtClean="0"/>
          </a:p>
          <a:p>
            <a:pPr marL="0" lvl="0" indent="0">
              <a:buNone/>
            </a:pPr>
            <a:endParaRPr lang="en-GB" sz="2900" dirty="0"/>
          </a:p>
          <a:p>
            <a:pPr lvl="0"/>
            <a:r>
              <a:rPr lang="en-GB" sz="2900" dirty="0"/>
              <a:t>having a discussion with an appropriate </a:t>
            </a:r>
            <a:r>
              <a:rPr lang="en-GB" sz="2900" dirty="0" smtClean="0"/>
              <a:t>individual, </a:t>
            </a:r>
            <a:r>
              <a:rPr lang="en-GB" sz="2900" dirty="0"/>
              <a:t>if you provide a transcript, reflection or brief summary of discussion points and your witness signs and dates that this evidence is factual and completes the witness log at the end of the framework. </a:t>
            </a:r>
          </a:p>
        </p:txBody>
      </p:sp>
      <p:pic>
        <p:nvPicPr>
          <p:cNvPr id="4" name="Picture 4"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60648"/>
            <a:ext cx="807204" cy="103487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rot="21034040">
            <a:off x="747043" y="610312"/>
            <a:ext cx="512759" cy="168047"/>
          </a:xfrm>
          <a:prstGeom prst="rect">
            <a:avLst/>
          </a:prstGeom>
        </p:spPr>
        <p:txBody>
          <a:bodyPr spcFirstLastPara="1" vert="horz" lIns="91440" tIns="45720" rIns="91440" bIns="45720" numCol="1" rtlCol="0" anchor="ctr">
            <a:prstTxWarp prst="textArchUp">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effectLst>
                  <a:outerShdw blurRad="50800" dist="38100" dir="10800000" algn="r" rotWithShape="0">
                    <a:prstClr val="black">
                      <a:alpha val="40000"/>
                    </a:prstClr>
                  </a:outerShdw>
                </a:effectLst>
              </a:rPr>
              <a:t>Portfolio</a:t>
            </a:r>
            <a:endParaRPr lang="en-GB" sz="3200" dirty="0">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789453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Disclaimer</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i="1" dirty="0" smtClean="0"/>
              <a:t>It </a:t>
            </a:r>
            <a:r>
              <a:rPr lang="en-GB" i="1" dirty="0"/>
              <a:t>is not the role or responsibility of the NPRANG to educate or determine the competency of nurses, and this framework does not replace formal support, clinical or academic education within the specific fields and topics. NPRANG will not validate the authenticity of experience or knowledge demonstrated within a portfolio. In accordance with their code of professional practice, nurses must legally work within their competence, act with honesty and integrity and are at all times responsible for their own practice.</a:t>
            </a:r>
            <a:endParaRPr lang="en-GB" dirty="0"/>
          </a:p>
          <a:p>
            <a:endParaRPr lang="en-GB" dirty="0"/>
          </a:p>
        </p:txBody>
      </p:sp>
    </p:spTree>
    <p:extLst>
      <p:ext uri="{BB962C8B-B14F-4D97-AF65-F5344CB8AC3E}">
        <p14:creationId xmlns:p14="http://schemas.microsoft.com/office/powerpoint/2010/main" val="1690644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next 12 months</a:t>
            </a:r>
            <a:endParaRPr lang="en-GB" dirty="0"/>
          </a:p>
        </p:txBody>
      </p:sp>
      <p:sp>
        <p:nvSpPr>
          <p:cNvPr id="3" name="Content Placeholder 2"/>
          <p:cNvSpPr>
            <a:spLocks noGrp="1"/>
          </p:cNvSpPr>
          <p:nvPr>
            <p:ph idx="1"/>
          </p:nvPr>
        </p:nvSpPr>
        <p:spPr/>
        <p:txBody>
          <a:bodyPr>
            <a:normAutofit fontScale="92500"/>
          </a:bodyPr>
          <a:lstStyle/>
          <a:p>
            <a:r>
              <a:rPr lang="en-GB" dirty="0" smtClean="0"/>
              <a:t>Launch acute asthma framework</a:t>
            </a:r>
          </a:p>
          <a:p>
            <a:r>
              <a:rPr lang="en-GB" dirty="0" smtClean="0"/>
              <a:t>Ask you to start using</a:t>
            </a:r>
          </a:p>
          <a:p>
            <a:r>
              <a:rPr lang="en-GB" dirty="0" smtClean="0"/>
              <a:t>Request feedback</a:t>
            </a:r>
          </a:p>
          <a:p>
            <a:r>
              <a:rPr lang="en-GB" dirty="0" smtClean="0"/>
              <a:t>Arranging topic groups </a:t>
            </a:r>
          </a:p>
          <a:p>
            <a:r>
              <a:rPr lang="en-GB" dirty="0" smtClean="0"/>
              <a:t>Develop more frameworks</a:t>
            </a:r>
          </a:p>
          <a:p>
            <a:r>
              <a:rPr lang="en-GB" dirty="0" smtClean="0"/>
              <a:t>Enthusiastic and motivated people to help</a:t>
            </a:r>
          </a:p>
          <a:p>
            <a:r>
              <a:rPr lang="en-GB" dirty="0" smtClean="0"/>
              <a:t>Commitment for 12 months – approx. 2 hours per month and 2 remote/face to face meetings</a:t>
            </a:r>
            <a:endParaRPr lang="en-GB" dirty="0" smtClean="0"/>
          </a:p>
          <a:p>
            <a:pPr marL="0" indent="0">
              <a:buNone/>
            </a:pPr>
            <a:endParaRPr lang="en-GB" dirty="0"/>
          </a:p>
        </p:txBody>
      </p:sp>
    </p:spTree>
    <p:extLst>
      <p:ext uri="{BB962C8B-B14F-4D97-AF65-F5344CB8AC3E}">
        <p14:creationId xmlns:p14="http://schemas.microsoft.com/office/powerpoint/2010/main" val="3118556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Topics/frameworks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solidFill>
                  <a:schemeClr val="tx2">
                    <a:lumMod val="60000"/>
                    <a:lumOff val="40000"/>
                  </a:schemeClr>
                </a:solidFill>
              </a:rPr>
              <a:t>Supporting self-management in adolescents with asthma</a:t>
            </a:r>
          </a:p>
          <a:p>
            <a:r>
              <a:rPr lang="en-GB" dirty="0" smtClean="0">
                <a:solidFill>
                  <a:schemeClr val="tx2">
                    <a:lumMod val="60000"/>
                    <a:lumOff val="40000"/>
                  </a:schemeClr>
                </a:solidFill>
              </a:rPr>
              <a:t>Inhaler technique</a:t>
            </a:r>
          </a:p>
          <a:p>
            <a:r>
              <a:rPr lang="en-GB" dirty="0" smtClean="0">
                <a:solidFill>
                  <a:schemeClr val="tx2">
                    <a:lumMod val="60000"/>
                    <a:lumOff val="40000"/>
                  </a:schemeClr>
                </a:solidFill>
              </a:rPr>
              <a:t>Viral induced wheeze</a:t>
            </a:r>
          </a:p>
          <a:p>
            <a:r>
              <a:rPr lang="en-GB" dirty="0" smtClean="0">
                <a:solidFill>
                  <a:schemeClr val="tx2">
                    <a:lumMod val="60000"/>
                    <a:lumOff val="40000"/>
                  </a:schemeClr>
                </a:solidFill>
              </a:rPr>
              <a:t>Spirometry</a:t>
            </a:r>
          </a:p>
          <a:p>
            <a:r>
              <a:rPr lang="en-GB" dirty="0" smtClean="0"/>
              <a:t>NIV</a:t>
            </a:r>
          </a:p>
          <a:p>
            <a:r>
              <a:rPr lang="en-GB" dirty="0" smtClean="0"/>
              <a:t>Difficult/severe asthma</a:t>
            </a:r>
          </a:p>
          <a:p>
            <a:r>
              <a:rPr lang="en-GB" dirty="0" smtClean="0"/>
              <a:t>Transition</a:t>
            </a:r>
          </a:p>
          <a:p>
            <a:r>
              <a:rPr lang="en-GB" dirty="0" smtClean="0"/>
              <a:t>CF</a:t>
            </a:r>
          </a:p>
          <a:p>
            <a:r>
              <a:rPr lang="en-GB" dirty="0" smtClean="0"/>
              <a:t>Allergy</a:t>
            </a:r>
          </a:p>
          <a:p>
            <a:r>
              <a:rPr lang="en-GB" dirty="0" smtClean="0"/>
              <a:t>Near fatal asthma</a:t>
            </a:r>
          </a:p>
          <a:p>
            <a:endParaRPr lang="en-GB" dirty="0"/>
          </a:p>
          <a:p>
            <a:pPr marL="0" indent="0">
              <a:buNone/>
            </a:pPr>
            <a:endParaRPr lang="en-US" dirty="0"/>
          </a:p>
        </p:txBody>
      </p:sp>
    </p:spTree>
    <p:extLst>
      <p:ext uri="{BB962C8B-B14F-4D97-AF65-F5344CB8AC3E}">
        <p14:creationId xmlns:p14="http://schemas.microsoft.com/office/powerpoint/2010/main" val="1828524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Are competencies appropriate for professional </a:t>
            </a:r>
            <a:r>
              <a:rPr lang="en-GB" dirty="0" smtClean="0"/>
              <a:t>development?</a:t>
            </a:r>
            <a:endParaRPr lang="en-GB" dirty="0"/>
          </a:p>
        </p:txBody>
      </p:sp>
    </p:spTree>
    <p:extLst>
      <p:ext uri="{BB962C8B-B14F-4D97-AF65-F5344CB8AC3E}">
        <p14:creationId xmlns:p14="http://schemas.microsoft.com/office/powerpoint/2010/main" val="3335815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US" dirty="0"/>
          </a:p>
        </p:txBody>
      </p:sp>
      <p:sp>
        <p:nvSpPr>
          <p:cNvPr id="3" name="Content Placeholder 2"/>
          <p:cNvSpPr>
            <a:spLocks noGrp="1"/>
          </p:cNvSpPr>
          <p:nvPr>
            <p:ph idx="1"/>
          </p:nvPr>
        </p:nvSpPr>
        <p:spPr/>
        <p:txBody>
          <a:bodyPr/>
          <a:lstStyle/>
          <a:p>
            <a:r>
              <a:rPr lang="en-GB" dirty="0" smtClean="0"/>
              <a:t>Get in touch if you are interested and can commit</a:t>
            </a:r>
          </a:p>
          <a:p>
            <a:endParaRPr lang="en-GB" dirty="0"/>
          </a:p>
          <a:p>
            <a:pPr marL="0" indent="0">
              <a:buNone/>
            </a:pPr>
            <a:r>
              <a:rPr lang="en-GB" dirty="0" smtClean="0">
                <a:hlinkClick r:id="rId2"/>
              </a:rPr>
              <a:t>NPRANGframeworks@gmail.com</a:t>
            </a:r>
            <a:r>
              <a:rPr lang="en-GB" dirty="0" smtClean="0"/>
              <a:t> </a:t>
            </a:r>
          </a:p>
          <a:p>
            <a:pPr marL="0" indent="0">
              <a:buNone/>
            </a:pPr>
            <a:endParaRPr lang="en-GB" dirty="0"/>
          </a:p>
          <a:p>
            <a:pPr marL="0" indent="0">
              <a:buNone/>
            </a:pPr>
            <a:r>
              <a:rPr lang="en-GB" dirty="0" smtClean="0"/>
              <a:t>Specify which framework you are interested in</a:t>
            </a:r>
            <a:endParaRPr lang="en-US" dirty="0"/>
          </a:p>
        </p:txBody>
      </p:sp>
    </p:spTree>
    <p:extLst>
      <p:ext uri="{BB962C8B-B14F-4D97-AF65-F5344CB8AC3E}">
        <p14:creationId xmlns:p14="http://schemas.microsoft.com/office/powerpoint/2010/main" val="2575908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19932871"/>
              </p:ext>
            </p:extLst>
          </p:nvPr>
        </p:nvGraphicFramePr>
        <p:xfrm>
          <a:off x="179512" y="116632"/>
          <a:ext cx="8856984" cy="6120679"/>
        </p:xfrm>
        <a:graphic>
          <a:graphicData uri="http://schemas.openxmlformats.org/drawingml/2006/table">
            <a:tbl>
              <a:tblPr firstRow="1" bandRow="1">
                <a:tableStyleId>{5C22544A-7EE6-4342-B048-85BDC9FD1C3A}</a:tableStyleId>
              </a:tblPr>
              <a:tblGrid>
                <a:gridCol w="1180931">
                  <a:extLst>
                    <a:ext uri="{9D8B030D-6E8A-4147-A177-3AD203B41FA5}">
                      <a16:colId xmlns:a16="http://schemas.microsoft.com/office/drawing/2014/main" val="20000"/>
                    </a:ext>
                  </a:extLst>
                </a:gridCol>
                <a:gridCol w="1845205">
                  <a:extLst>
                    <a:ext uri="{9D8B030D-6E8A-4147-A177-3AD203B41FA5}">
                      <a16:colId xmlns:a16="http://schemas.microsoft.com/office/drawing/2014/main" val="20001"/>
                    </a:ext>
                  </a:extLst>
                </a:gridCol>
                <a:gridCol w="5830848">
                  <a:extLst>
                    <a:ext uri="{9D8B030D-6E8A-4147-A177-3AD203B41FA5}">
                      <a16:colId xmlns:a16="http://schemas.microsoft.com/office/drawing/2014/main" val="20002"/>
                    </a:ext>
                  </a:extLst>
                </a:gridCol>
              </a:tblGrid>
              <a:tr h="400009">
                <a:tc>
                  <a:txBody>
                    <a:bodyPr/>
                    <a:lstStyle/>
                    <a:p>
                      <a:r>
                        <a:rPr lang="en-GB" dirty="0" smtClean="0"/>
                        <a:t>Pro</a:t>
                      </a:r>
                      <a:endParaRPr lang="en-GB" dirty="0"/>
                    </a:p>
                  </a:txBody>
                  <a:tcPr/>
                </a:tc>
                <a:tc>
                  <a:txBody>
                    <a:bodyPr/>
                    <a:lstStyle/>
                    <a:p>
                      <a:r>
                        <a:rPr lang="en-GB" dirty="0" smtClean="0"/>
                        <a:t>Con</a:t>
                      </a:r>
                      <a:endParaRPr lang="en-GB" dirty="0"/>
                    </a:p>
                  </a:txBody>
                  <a:tcPr/>
                </a:tc>
                <a:tc>
                  <a:txBody>
                    <a:bodyPr/>
                    <a:lstStyle/>
                    <a:p>
                      <a:r>
                        <a:rPr lang="en-GB" dirty="0" smtClean="0"/>
                        <a:t>Concern</a:t>
                      </a:r>
                      <a:endParaRPr lang="en-GB" dirty="0"/>
                    </a:p>
                  </a:txBody>
                  <a:tcPr/>
                </a:tc>
                <a:extLst>
                  <a:ext uri="{0D108BD9-81ED-4DB2-BD59-A6C34878D82A}">
                    <a16:rowId xmlns:a16="http://schemas.microsoft.com/office/drawing/2014/main" val="10000"/>
                  </a:ext>
                </a:extLst>
              </a:tr>
              <a:tr h="493161">
                <a:tc>
                  <a:txBody>
                    <a:bodyPr/>
                    <a:lstStyle/>
                    <a:p>
                      <a:r>
                        <a:rPr lang="en-GB" sz="1200" dirty="0" smtClean="0"/>
                        <a:t>They are quick</a:t>
                      </a:r>
                      <a:endParaRPr lang="en-GB" sz="1200" dirty="0"/>
                    </a:p>
                  </a:txBody>
                  <a:tcPr/>
                </a:tc>
                <a:tc>
                  <a:txBody>
                    <a:bodyPr/>
                    <a:lstStyle/>
                    <a:p>
                      <a:r>
                        <a:rPr lang="en-GB" sz="1200" dirty="0" smtClean="0"/>
                        <a:t>Do</a:t>
                      </a:r>
                      <a:r>
                        <a:rPr lang="en-GB" sz="1200" baseline="0" dirty="0" smtClean="0"/>
                        <a:t> not demonstrate knowledge in a topic</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Knowledge depth in a topic is not quick to learn</a:t>
                      </a:r>
                      <a:endParaRPr lang="en-GB" sz="1200" dirty="0" smtClean="0"/>
                    </a:p>
                  </a:txBody>
                  <a:tcPr/>
                </a:tc>
                <a:extLst>
                  <a:ext uri="{0D108BD9-81ED-4DB2-BD59-A6C34878D82A}">
                    <a16:rowId xmlns:a16="http://schemas.microsoft.com/office/drawing/2014/main" val="10001"/>
                  </a:ext>
                </a:extLst>
              </a:tr>
              <a:tr h="493161">
                <a:tc>
                  <a:txBody>
                    <a:bodyPr/>
                    <a:lstStyle/>
                    <a:p>
                      <a:r>
                        <a:rPr lang="en-GB" sz="1200" dirty="0" smtClean="0"/>
                        <a:t>Easy to use</a:t>
                      </a:r>
                      <a:endParaRPr lang="en-GB" sz="1200" dirty="0"/>
                    </a:p>
                  </a:txBody>
                  <a:tcPr/>
                </a:tc>
                <a:tc>
                  <a:txBody>
                    <a:bodyPr/>
                    <a:lstStyle/>
                    <a:p>
                      <a:r>
                        <a:rPr lang="en-GB" sz="1200" dirty="0" smtClean="0"/>
                        <a:t>Can be easy</a:t>
                      </a:r>
                      <a:r>
                        <a:rPr lang="en-GB" sz="1200" baseline="0" dirty="0" smtClean="0"/>
                        <a:t> to misinterpret  </a:t>
                      </a:r>
                      <a:endParaRPr lang="en-GB" sz="1200" dirty="0"/>
                    </a:p>
                  </a:txBody>
                  <a:tcPr/>
                </a:tc>
                <a:tc>
                  <a:txBody>
                    <a:bodyPr/>
                    <a:lstStyle/>
                    <a:p>
                      <a:r>
                        <a:rPr lang="en-GB" sz="1200" dirty="0" smtClean="0"/>
                        <a:t>Which could</a:t>
                      </a:r>
                      <a:r>
                        <a:rPr lang="en-GB" sz="1200" baseline="0" dirty="0" smtClean="0"/>
                        <a:t> encourage poor practice</a:t>
                      </a:r>
                      <a:endParaRPr lang="en-GB" sz="1200" dirty="0"/>
                    </a:p>
                  </a:txBody>
                  <a:tcPr/>
                </a:tc>
                <a:extLst>
                  <a:ext uri="{0D108BD9-81ED-4DB2-BD59-A6C34878D82A}">
                    <a16:rowId xmlns:a16="http://schemas.microsoft.com/office/drawing/2014/main" val="10002"/>
                  </a:ext>
                </a:extLst>
              </a:tr>
              <a:tr h="690426">
                <a:tc>
                  <a:txBody>
                    <a:bodyPr/>
                    <a:lstStyle/>
                    <a:p>
                      <a:r>
                        <a:rPr lang="en-GB" sz="1200" dirty="0" smtClean="0"/>
                        <a:t>They set out clear goals and objectives</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Are also generic and standard.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They do not recognises that not every job title within the UK is equal in roles and responsibilities, therefore personal practice and knowledge requirements for competency drastically varies</a:t>
                      </a:r>
                    </a:p>
                  </a:txBody>
                  <a:tcPr/>
                </a:tc>
                <a:extLst>
                  <a:ext uri="{0D108BD9-81ED-4DB2-BD59-A6C34878D82A}">
                    <a16:rowId xmlns:a16="http://schemas.microsoft.com/office/drawing/2014/main" val="10003"/>
                  </a:ext>
                </a:extLst>
              </a:tr>
              <a:tr h="887690">
                <a:tc>
                  <a:txBody>
                    <a:bodyPr/>
                    <a:lstStyle/>
                    <a:p>
                      <a:r>
                        <a:rPr lang="en-GB" sz="1200" dirty="0" smtClean="0"/>
                        <a:t>Can</a:t>
                      </a:r>
                      <a:r>
                        <a:rPr lang="en-GB" sz="1200" baseline="0" dirty="0" smtClean="0"/>
                        <a:t> identify training and development needs</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But might miss gaps</a:t>
                      </a:r>
                      <a:r>
                        <a:rPr lang="en-GB" sz="1200" kern="1200" baseline="0" dirty="0" smtClean="0">
                          <a:solidFill>
                            <a:schemeClr val="dk1"/>
                          </a:solidFill>
                          <a:effectLst/>
                          <a:latin typeface="+mn-lt"/>
                          <a:ea typeface="+mn-ea"/>
                          <a:cs typeface="+mn-cs"/>
                        </a:rPr>
                        <a:t> in knowledge that would be relevant on an individual practice level</a:t>
                      </a:r>
                      <a:endParaRPr lang="en-GB" sz="1200" kern="1200" dirty="0" smtClean="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do not</a:t>
                      </a:r>
                      <a:r>
                        <a:rPr lang="en-GB" sz="1200" kern="1200" baseline="0" dirty="0" smtClean="0">
                          <a:solidFill>
                            <a:schemeClr val="dk1"/>
                          </a:solidFill>
                          <a:effectLst/>
                          <a:latin typeface="+mn-lt"/>
                          <a:ea typeface="+mn-ea"/>
                          <a:cs typeface="+mn-cs"/>
                        </a:rPr>
                        <a:t> support the variation of practice found within UK nursing.</a:t>
                      </a:r>
                      <a:endParaRPr lang="en-GB" sz="12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4"/>
                  </a:ext>
                </a:extLst>
              </a:tr>
              <a:tr h="493161">
                <a:tc>
                  <a:txBody>
                    <a:bodyPr/>
                    <a:lstStyle/>
                    <a:p>
                      <a:r>
                        <a:rPr lang="en-GB" sz="1200" dirty="0" smtClean="0"/>
                        <a:t>Can standardise outcomes </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But cannot standardise the assessment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Unless standardised teaching and assessment was provided,</a:t>
                      </a:r>
                      <a:r>
                        <a:rPr lang="en-GB" sz="1200" kern="1200" baseline="0" dirty="0" smtClean="0">
                          <a:solidFill>
                            <a:schemeClr val="dk1"/>
                          </a:solidFill>
                          <a:effectLst/>
                          <a:latin typeface="+mn-lt"/>
                          <a:ea typeface="+mn-ea"/>
                          <a:cs typeface="+mn-cs"/>
                        </a:rPr>
                        <a:t> </a:t>
                      </a:r>
                      <a:r>
                        <a:rPr lang="en-GB" sz="1200" kern="1200" dirty="0" smtClean="0">
                          <a:solidFill>
                            <a:schemeClr val="dk1"/>
                          </a:solidFill>
                          <a:effectLst/>
                          <a:latin typeface="+mn-lt"/>
                          <a:ea typeface="+mn-ea"/>
                          <a:cs typeface="+mn-cs"/>
                        </a:rPr>
                        <a:t>the different levels of knowledge acquired would range dramatically</a:t>
                      </a:r>
                    </a:p>
                  </a:txBody>
                  <a:tcPr/>
                </a:tc>
                <a:extLst>
                  <a:ext uri="{0D108BD9-81ED-4DB2-BD59-A6C34878D82A}">
                    <a16:rowId xmlns:a16="http://schemas.microsoft.com/office/drawing/2014/main" val="10005"/>
                  </a:ext>
                </a:extLst>
              </a:tr>
              <a:tr h="1084955">
                <a:tc>
                  <a:txBody>
                    <a:bodyPr/>
                    <a:lstStyle/>
                    <a:p>
                      <a:r>
                        <a:rPr lang="en-GB" sz="1200" dirty="0" smtClean="0"/>
                        <a:t>Can encourage Peer support and mentorship</a:t>
                      </a:r>
                      <a:endParaRPr lang="en-GB" sz="1200" dirty="0"/>
                    </a:p>
                  </a:txBody>
                  <a:tcPr/>
                </a:tc>
                <a:tc>
                  <a:txBody>
                    <a:bodyPr/>
                    <a:lstStyle/>
                    <a:p>
                      <a:r>
                        <a:rPr lang="en-GB" sz="1200" dirty="0" smtClean="0"/>
                        <a:t>Require and appropriate assessor to sign</a:t>
                      </a:r>
                      <a:r>
                        <a:rPr lang="en-GB" sz="1200" baseline="0" dirty="0" smtClean="0"/>
                        <a:t> off/ measure</a:t>
                      </a:r>
                      <a:r>
                        <a:rPr lang="en-GB" sz="1200" dirty="0" smtClean="0"/>
                        <a:t> </a:t>
                      </a:r>
                      <a:r>
                        <a:rPr lang="en-GB" sz="1200" baseline="0" dirty="0" smtClean="0"/>
                        <a:t>who they sign off practice</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Difficult to prove or justify the assessors’ knowledge or competence within the topic and to maintain that level nationally is difficult.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Also, not all nurses work within that level of peer</a:t>
                      </a:r>
                      <a:r>
                        <a:rPr lang="en-GB" sz="1200" kern="1200" baseline="0" dirty="0" smtClean="0">
                          <a:solidFill>
                            <a:schemeClr val="dk1"/>
                          </a:solidFill>
                          <a:effectLst/>
                          <a:latin typeface="+mn-lt"/>
                          <a:ea typeface="+mn-ea"/>
                          <a:cs typeface="+mn-cs"/>
                        </a:rPr>
                        <a:t> speciality and may be lone worker or the most specialised practitioner within their department – </a:t>
                      </a:r>
                      <a:r>
                        <a:rPr lang="en-GB" sz="1200" kern="1200" baseline="0" dirty="0" err="1" smtClean="0">
                          <a:solidFill>
                            <a:schemeClr val="dk1"/>
                          </a:solidFill>
                          <a:effectLst/>
                          <a:latin typeface="+mn-lt"/>
                          <a:ea typeface="+mn-ea"/>
                          <a:cs typeface="+mn-cs"/>
                        </a:rPr>
                        <a:t>e.g</a:t>
                      </a:r>
                      <a:r>
                        <a:rPr lang="en-GB" sz="1200" kern="1200" baseline="0" dirty="0" smtClean="0">
                          <a:solidFill>
                            <a:schemeClr val="dk1"/>
                          </a:solidFill>
                          <a:effectLst/>
                          <a:latin typeface="+mn-lt"/>
                          <a:ea typeface="+mn-ea"/>
                          <a:cs typeface="+mn-cs"/>
                        </a:rPr>
                        <a:t> school nurse</a:t>
                      </a:r>
                      <a:r>
                        <a:rPr lang="en-GB" sz="120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6"/>
                  </a:ext>
                </a:extLst>
              </a:tr>
              <a:tr h="690426">
                <a:tc>
                  <a:txBody>
                    <a:bodyPr/>
                    <a:lstStyle/>
                    <a:p>
                      <a:r>
                        <a:rPr lang="en-GB" sz="1200" dirty="0" smtClean="0"/>
                        <a:t>Can be slotted into every day practice</a:t>
                      </a:r>
                      <a:endParaRPr lang="en-GB" sz="1200" dirty="0"/>
                    </a:p>
                  </a:txBody>
                  <a:tcPr/>
                </a:tc>
                <a:tc>
                  <a:txBody>
                    <a:bodyPr/>
                    <a:lstStyle/>
                    <a:p>
                      <a:pPr lvl="0"/>
                      <a:r>
                        <a:rPr lang="en-GB" sz="1200" kern="1200" dirty="0" smtClean="0">
                          <a:solidFill>
                            <a:schemeClr val="dk1"/>
                          </a:solidFill>
                          <a:effectLst/>
                          <a:latin typeface="+mn-lt"/>
                          <a:ea typeface="+mn-ea"/>
                          <a:cs typeface="+mn-cs"/>
                        </a:rPr>
                        <a:t>Local organisations may use them as replacements for formal training</a:t>
                      </a:r>
                      <a:endParaRPr lang="en-GB" sz="1200" kern="1200" dirty="0">
                        <a:solidFill>
                          <a:schemeClr val="dk1"/>
                        </a:solidFill>
                        <a:effectLst/>
                        <a:latin typeface="+mn-lt"/>
                        <a:ea typeface="+mn-ea"/>
                        <a:cs typeface="+mn-cs"/>
                      </a:endParaRPr>
                    </a:p>
                  </a:txBody>
                  <a:tcPr/>
                </a:tc>
                <a:tc>
                  <a:txBody>
                    <a:bodyPr/>
                    <a:lstStyle/>
                    <a:p>
                      <a:r>
                        <a:rPr lang="en-GB" sz="1200" dirty="0" smtClean="0"/>
                        <a:t>This </a:t>
                      </a:r>
                      <a:r>
                        <a:rPr lang="en-GB" sz="1200" kern="1200" dirty="0" smtClean="0">
                          <a:solidFill>
                            <a:schemeClr val="dk1"/>
                          </a:solidFill>
                          <a:effectLst/>
                          <a:latin typeface="+mn-lt"/>
                          <a:ea typeface="+mn-ea"/>
                          <a:cs typeface="+mn-cs"/>
                        </a:rPr>
                        <a:t>could ultimately degrade the level of knowledge and practice within the UK </a:t>
                      </a:r>
                      <a:endParaRPr lang="en-GB" sz="1200" dirty="0"/>
                    </a:p>
                  </a:txBody>
                  <a:tcPr/>
                </a:tc>
                <a:extLst>
                  <a:ext uri="{0D108BD9-81ED-4DB2-BD59-A6C34878D82A}">
                    <a16:rowId xmlns:a16="http://schemas.microsoft.com/office/drawing/2014/main" val="10007"/>
                  </a:ext>
                </a:extLst>
              </a:tr>
              <a:tr h="887690">
                <a:tc>
                  <a:txBody>
                    <a:bodyPr/>
                    <a:lstStyle/>
                    <a:p>
                      <a:r>
                        <a:rPr lang="en-GB" sz="1200" dirty="0" smtClean="0"/>
                        <a:t>Can be kept forever </a:t>
                      </a:r>
                      <a:endParaRPr lang="en-GB" sz="1200" dirty="0"/>
                    </a:p>
                  </a:txBody>
                  <a:tcPr/>
                </a:tc>
                <a:tc>
                  <a:txBody>
                    <a:bodyPr/>
                    <a:lstStyle/>
                    <a:p>
                      <a:r>
                        <a:rPr lang="en-GB" sz="1200" kern="1200" dirty="0" smtClean="0">
                          <a:solidFill>
                            <a:schemeClr val="dk1"/>
                          </a:solidFill>
                          <a:effectLst/>
                          <a:latin typeface="+mn-lt"/>
                          <a:ea typeface="+mn-ea"/>
                          <a:cs typeface="+mn-cs"/>
                        </a:rPr>
                        <a:t>Completing a competency demonstrates that you were competent on the date of assessment. </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effectLst/>
                          <a:latin typeface="+mn-lt"/>
                          <a:ea typeface="+mn-ea"/>
                          <a:cs typeface="+mn-cs"/>
                        </a:rPr>
                        <a:t>There is no recognition of development of practice or proof of update within practice change</a:t>
                      </a:r>
                      <a:endParaRPr lang="en-GB" sz="1200" dirty="0" smtClean="0"/>
                    </a:p>
                    <a:p>
                      <a:endParaRPr lang="en-GB" sz="12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62103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229600" cy="1143000"/>
          </a:xfrm>
        </p:spPr>
        <p:txBody>
          <a:bodyPr>
            <a:normAutofit fontScale="90000"/>
          </a:bodyPr>
          <a:lstStyle/>
          <a:p>
            <a:r>
              <a:rPr lang="en-GB" dirty="0" smtClean="0"/>
              <a:t>Skills Vs. Knowledge</a:t>
            </a:r>
            <a:br>
              <a:rPr lang="en-GB" dirty="0" smtClean="0"/>
            </a:b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25261967"/>
              </p:ext>
            </p:extLst>
          </p:nvPr>
        </p:nvGraphicFramePr>
        <p:xfrm>
          <a:off x="1043608" y="1700808"/>
          <a:ext cx="6984776" cy="3323326"/>
        </p:xfrm>
        <a:graphic>
          <a:graphicData uri="http://schemas.openxmlformats.org/drawingml/2006/table">
            <a:tbl>
              <a:tblPr firstRow="1" bandRow="1">
                <a:tableStyleId>{5C22544A-7EE6-4342-B048-85BDC9FD1C3A}</a:tableStyleId>
              </a:tblPr>
              <a:tblGrid>
                <a:gridCol w="3492388">
                  <a:extLst>
                    <a:ext uri="{9D8B030D-6E8A-4147-A177-3AD203B41FA5}">
                      <a16:colId xmlns:a16="http://schemas.microsoft.com/office/drawing/2014/main" val="20000"/>
                    </a:ext>
                  </a:extLst>
                </a:gridCol>
                <a:gridCol w="3492388">
                  <a:extLst>
                    <a:ext uri="{9D8B030D-6E8A-4147-A177-3AD203B41FA5}">
                      <a16:colId xmlns:a16="http://schemas.microsoft.com/office/drawing/2014/main" val="20001"/>
                    </a:ext>
                  </a:extLst>
                </a:gridCol>
              </a:tblGrid>
              <a:tr h="537922">
                <a:tc>
                  <a:txBody>
                    <a:bodyPr/>
                    <a:lstStyle/>
                    <a:p>
                      <a:r>
                        <a:rPr lang="en-GB" dirty="0" smtClean="0"/>
                        <a:t>Skill</a:t>
                      </a:r>
                      <a:endParaRPr lang="en-GB" dirty="0"/>
                    </a:p>
                  </a:txBody>
                  <a:tcPr/>
                </a:tc>
                <a:tc>
                  <a:txBody>
                    <a:bodyPr/>
                    <a:lstStyle/>
                    <a:p>
                      <a:r>
                        <a:rPr lang="en-GB" dirty="0" smtClean="0"/>
                        <a:t>Knowledge </a:t>
                      </a:r>
                      <a:endParaRPr lang="en-GB" dirty="0"/>
                    </a:p>
                  </a:txBody>
                  <a:tcPr/>
                </a:tc>
                <a:extLst>
                  <a:ext uri="{0D108BD9-81ED-4DB2-BD59-A6C34878D82A}">
                    <a16:rowId xmlns:a16="http://schemas.microsoft.com/office/drawing/2014/main" val="10000"/>
                  </a:ext>
                </a:extLst>
              </a:tr>
              <a:tr h="928468">
                <a:tc>
                  <a:txBody>
                    <a:bodyPr/>
                    <a:lstStyle/>
                    <a:p>
                      <a:r>
                        <a:rPr lang="en-GB" dirty="0" smtClean="0"/>
                        <a:t>physical aspect of a chest assessment</a:t>
                      </a:r>
                      <a:endParaRPr lang="en-GB" dirty="0"/>
                    </a:p>
                  </a:txBody>
                  <a:tcPr/>
                </a:tc>
                <a:tc>
                  <a:txBody>
                    <a:bodyPr/>
                    <a:lstStyle/>
                    <a:p>
                      <a:r>
                        <a:rPr lang="en-GB" dirty="0" smtClean="0"/>
                        <a:t>Interpreting</a:t>
                      </a:r>
                      <a:r>
                        <a:rPr lang="en-GB" baseline="0" dirty="0" smtClean="0"/>
                        <a:t> results and developing a plan</a:t>
                      </a:r>
                      <a:endParaRPr lang="en-GB" dirty="0"/>
                    </a:p>
                  </a:txBody>
                  <a:tcPr/>
                </a:tc>
                <a:extLst>
                  <a:ext uri="{0D108BD9-81ED-4DB2-BD59-A6C34878D82A}">
                    <a16:rowId xmlns:a16="http://schemas.microsoft.com/office/drawing/2014/main" val="10001"/>
                  </a:ext>
                </a:extLst>
              </a:tr>
              <a:tr h="928468">
                <a:tc>
                  <a:txBody>
                    <a:bodyPr/>
                    <a:lstStyle/>
                    <a:p>
                      <a:r>
                        <a:rPr lang="en-GB" dirty="0" smtClean="0"/>
                        <a:t>demonstrating inhaler technique</a:t>
                      </a:r>
                      <a:endParaRPr lang="en-GB" dirty="0"/>
                    </a:p>
                  </a:txBody>
                  <a:tcPr/>
                </a:tc>
                <a:tc>
                  <a:txBody>
                    <a:bodyPr/>
                    <a:lstStyle/>
                    <a:p>
                      <a:r>
                        <a:rPr lang="en-GB" dirty="0" smtClean="0"/>
                        <a:t>Recommending</a:t>
                      </a:r>
                      <a:r>
                        <a:rPr lang="en-GB" baseline="0" dirty="0" smtClean="0"/>
                        <a:t> medicine changes</a:t>
                      </a:r>
                      <a:endParaRPr lang="en-GB" dirty="0"/>
                    </a:p>
                  </a:txBody>
                  <a:tcPr/>
                </a:tc>
                <a:extLst>
                  <a:ext uri="{0D108BD9-81ED-4DB2-BD59-A6C34878D82A}">
                    <a16:rowId xmlns:a16="http://schemas.microsoft.com/office/drawing/2014/main" val="10002"/>
                  </a:ext>
                </a:extLst>
              </a:tr>
              <a:tr h="928468">
                <a:tc>
                  <a:txBody>
                    <a:bodyPr/>
                    <a:lstStyle/>
                    <a:p>
                      <a:r>
                        <a:rPr lang="en-GB" dirty="0" smtClean="0"/>
                        <a:t>Skin prick testing</a:t>
                      </a:r>
                      <a:endParaRPr lang="en-GB" dirty="0"/>
                    </a:p>
                  </a:txBody>
                  <a:tcPr/>
                </a:tc>
                <a:tc>
                  <a:txBody>
                    <a:bodyPr/>
                    <a:lstStyle/>
                    <a:p>
                      <a:r>
                        <a:rPr lang="en-GB" dirty="0" smtClean="0"/>
                        <a:t>Providing diagnostic advise on the</a:t>
                      </a:r>
                      <a:r>
                        <a:rPr lang="en-GB" baseline="0" dirty="0" smtClean="0"/>
                        <a:t> outcome </a:t>
                      </a:r>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92756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229600" cy="1143000"/>
          </a:xfrm>
        </p:spPr>
        <p:txBody>
          <a:bodyPr>
            <a:normAutofit fontScale="90000"/>
          </a:bodyPr>
          <a:lstStyle/>
          <a:p>
            <a:r>
              <a:rPr lang="en-GB" dirty="0" smtClean="0"/>
              <a:t>Skills could have been learnt within a week, but they do not demonstrate knowledge</a:t>
            </a:r>
            <a:br>
              <a:rPr lang="en-GB" dirty="0" smtClean="0"/>
            </a:b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526271017"/>
              </p:ext>
            </p:extLst>
          </p:nvPr>
        </p:nvGraphicFramePr>
        <p:xfrm>
          <a:off x="1403648" y="2636912"/>
          <a:ext cx="6096000" cy="22910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dirty="0" smtClean="0"/>
                        <a:t>Skill</a:t>
                      </a:r>
                      <a:endParaRPr lang="en-GB" dirty="0"/>
                    </a:p>
                  </a:txBody>
                  <a:tcPr/>
                </a:tc>
                <a:tc>
                  <a:txBody>
                    <a:bodyPr/>
                    <a:lstStyle/>
                    <a:p>
                      <a:r>
                        <a:rPr lang="en-GB" dirty="0" smtClean="0"/>
                        <a:t>Knowledge </a:t>
                      </a:r>
                      <a:endParaRPr lang="en-GB" dirty="0"/>
                    </a:p>
                  </a:txBody>
                  <a:tcPr/>
                </a:tc>
                <a:extLst>
                  <a:ext uri="{0D108BD9-81ED-4DB2-BD59-A6C34878D82A}">
                    <a16:rowId xmlns:a16="http://schemas.microsoft.com/office/drawing/2014/main" val="10000"/>
                  </a:ext>
                </a:extLst>
              </a:tr>
              <a:tr h="370840">
                <a:tc>
                  <a:txBody>
                    <a:bodyPr/>
                    <a:lstStyle/>
                    <a:p>
                      <a:r>
                        <a:rPr lang="en-GB" dirty="0" smtClean="0"/>
                        <a:t>physical aspect of a chest assessment</a:t>
                      </a:r>
                      <a:endParaRPr lang="en-GB" dirty="0"/>
                    </a:p>
                  </a:txBody>
                  <a:tcPr/>
                </a:tc>
                <a:tc>
                  <a:txBody>
                    <a:bodyPr/>
                    <a:lstStyle/>
                    <a:p>
                      <a:r>
                        <a:rPr lang="en-GB" dirty="0" smtClean="0"/>
                        <a:t>Interpreting</a:t>
                      </a:r>
                      <a:r>
                        <a:rPr lang="en-GB" baseline="0" dirty="0" smtClean="0"/>
                        <a:t> results and developing a plan</a:t>
                      </a:r>
                      <a:endParaRPr lang="en-GB" dirty="0"/>
                    </a:p>
                  </a:txBody>
                  <a:tcPr/>
                </a:tc>
                <a:extLst>
                  <a:ext uri="{0D108BD9-81ED-4DB2-BD59-A6C34878D82A}">
                    <a16:rowId xmlns:a16="http://schemas.microsoft.com/office/drawing/2014/main" val="10001"/>
                  </a:ext>
                </a:extLst>
              </a:tr>
              <a:tr h="370840">
                <a:tc>
                  <a:txBody>
                    <a:bodyPr/>
                    <a:lstStyle/>
                    <a:p>
                      <a:r>
                        <a:rPr lang="en-GB" dirty="0" smtClean="0"/>
                        <a:t>demonstrating inhaler technique</a:t>
                      </a:r>
                      <a:endParaRPr lang="en-GB" dirty="0"/>
                    </a:p>
                  </a:txBody>
                  <a:tcPr/>
                </a:tc>
                <a:tc>
                  <a:txBody>
                    <a:bodyPr/>
                    <a:lstStyle/>
                    <a:p>
                      <a:r>
                        <a:rPr lang="en-GB" dirty="0" smtClean="0"/>
                        <a:t>Recommending</a:t>
                      </a:r>
                      <a:r>
                        <a:rPr lang="en-GB" baseline="0" dirty="0" smtClean="0"/>
                        <a:t> medicine changes</a:t>
                      </a:r>
                      <a:endParaRPr lang="en-GB" dirty="0"/>
                    </a:p>
                  </a:txBody>
                  <a:tcPr/>
                </a:tc>
                <a:extLst>
                  <a:ext uri="{0D108BD9-81ED-4DB2-BD59-A6C34878D82A}">
                    <a16:rowId xmlns:a16="http://schemas.microsoft.com/office/drawing/2014/main" val="10002"/>
                  </a:ext>
                </a:extLst>
              </a:tr>
              <a:tr h="370840">
                <a:tc>
                  <a:txBody>
                    <a:bodyPr/>
                    <a:lstStyle/>
                    <a:p>
                      <a:r>
                        <a:rPr lang="en-GB" dirty="0" smtClean="0"/>
                        <a:t>Skin prick testing</a:t>
                      </a:r>
                      <a:endParaRPr lang="en-GB" dirty="0"/>
                    </a:p>
                  </a:txBody>
                  <a:tcPr/>
                </a:tc>
                <a:tc>
                  <a:txBody>
                    <a:bodyPr/>
                    <a:lstStyle/>
                    <a:p>
                      <a:r>
                        <a:rPr lang="en-GB" dirty="0" smtClean="0"/>
                        <a:t>Providing diagnostic advise on the</a:t>
                      </a:r>
                      <a:r>
                        <a:rPr lang="en-GB" baseline="0" dirty="0" smtClean="0"/>
                        <a:t> outcome </a:t>
                      </a:r>
                      <a:endParaRPr lang="en-GB" dirty="0"/>
                    </a:p>
                  </a:txBody>
                  <a:tcPr/>
                </a:tc>
                <a:extLst>
                  <a:ext uri="{0D108BD9-81ED-4DB2-BD59-A6C34878D82A}">
                    <a16:rowId xmlns:a16="http://schemas.microsoft.com/office/drawing/2014/main" val="10003"/>
                  </a:ext>
                </a:extLst>
              </a:tr>
            </a:tbl>
          </a:graphicData>
        </a:graphic>
      </p:graphicFrame>
      <p:sp>
        <p:nvSpPr>
          <p:cNvPr id="5" name="Rounded Rectangle 4"/>
          <p:cNvSpPr/>
          <p:nvPr/>
        </p:nvSpPr>
        <p:spPr>
          <a:xfrm>
            <a:off x="1259632" y="2204864"/>
            <a:ext cx="3024336" cy="309634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739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912" y="1248634"/>
            <a:ext cx="7992888" cy="602029"/>
          </a:xfrm>
        </p:spPr>
        <p:txBody>
          <a:bodyPr>
            <a:normAutofit fontScale="90000"/>
          </a:bodyPr>
          <a:lstStyle/>
          <a:p>
            <a:r>
              <a:rPr lang="en-GB" dirty="0" smtClean="0"/>
              <a:t>Knowledge takes time, experience, education and </a:t>
            </a:r>
            <a:r>
              <a:rPr lang="en-GB" dirty="0" smtClean="0"/>
              <a:t>with that comes competence</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93164904"/>
              </p:ext>
            </p:extLst>
          </p:nvPr>
        </p:nvGraphicFramePr>
        <p:xfrm>
          <a:off x="1403648" y="2636912"/>
          <a:ext cx="6096000" cy="22910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dirty="0" smtClean="0"/>
                        <a:t>Skill</a:t>
                      </a:r>
                      <a:endParaRPr lang="en-GB" dirty="0"/>
                    </a:p>
                  </a:txBody>
                  <a:tcPr/>
                </a:tc>
                <a:tc>
                  <a:txBody>
                    <a:bodyPr/>
                    <a:lstStyle/>
                    <a:p>
                      <a:r>
                        <a:rPr lang="en-GB" dirty="0" smtClean="0"/>
                        <a:t>Knowledge </a:t>
                      </a:r>
                      <a:endParaRPr lang="en-GB" dirty="0"/>
                    </a:p>
                  </a:txBody>
                  <a:tcPr/>
                </a:tc>
                <a:extLst>
                  <a:ext uri="{0D108BD9-81ED-4DB2-BD59-A6C34878D82A}">
                    <a16:rowId xmlns:a16="http://schemas.microsoft.com/office/drawing/2014/main" val="10000"/>
                  </a:ext>
                </a:extLst>
              </a:tr>
              <a:tr h="370840">
                <a:tc>
                  <a:txBody>
                    <a:bodyPr/>
                    <a:lstStyle/>
                    <a:p>
                      <a:r>
                        <a:rPr lang="en-GB" dirty="0" smtClean="0"/>
                        <a:t>physical aspect of a chest assessment</a:t>
                      </a:r>
                      <a:endParaRPr lang="en-GB" dirty="0"/>
                    </a:p>
                  </a:txBody>
                  <a:tcPr/>
                </a:tc>
                <a:tc>
                  <a:txBody>
                    <a:bodyPr/>
                    <a:lstStyle/>
                    <a:p>
                      <a:r>
                        <a:rPr lang="en-GB" dirty="0" smtClean="0"/>
                        <a:t>Interpreting</a:t>
                      </a:r>
                      <a:r>
                        <a:rPr lang="en-GB" baseline="0" dirty="0" smtClean="0"/>
                        <a:t> results and developing a plan</a:t>
                      </a:r>
                      <a:endParaRPr lang="en-GB" dirty="0"/>
                    </a:p>
                  </a:txBody>
                  <a:tcPr/>
                </a:tc>
                <a:extLst>
                  <a:ext uri="{0D108BD9-81ED-4DB2-BD59-A6C34878D82A}">
                    <a16:rowId xmlns:a16="http://schemas.microsoft.com/office/drawing/2014/main" val="10001"/>
                  </a:ext>
                </a:extLst>
              </a:tr>
              <a:tr h="370840">
                <a:tc>
                  <a:txBody>
                    <a:bodyPr/>
                    <a:lstStyle/>
                    <a:p>
                      <a:r>
                        <a:rPr lang="en-GB" dirty="0" smtClean="0"/>
                        <a:t>demonstrating inhaler technique</a:t>
                      </a:r>
                      <a:endParaRPr lang="en-GB" dirty="0"/>
                    </a:p>
                  </a:txBody>
                  <a:tcPr/>
                </a:tc>
                <a:tc>
                  <a:txBody>
                    <a:bodyPr/>
                    <a:lstStyle/>
                    <a:p>
                      <a:r>
                        <a:rPr lang="en-GB" dirty="0" smtClean="0"/>
                        <a:t>Recommending</a:t>
                      </a:r>
                      <a:r>
                        <a:rPr lang="en-GB" baseline="0" dirty="0" smtClean="0"/>
                        <a:t> medicine changes</a:t>
                      </a:r>
                      <a:endParaRPr lang="en-GB" dirty="0"/>
                    </a:p>
                  </a:txBody>
                  <a:tcPr/>
                </a:tc>
                <a:extLst>
                  <a:ext uri="{0D108BD9-81ED-4DB2-BD59-A6C34878D82A}">
                    <a16:rowId xmlns:a16="http://schemas.microsoft.com/office/drawing/2014/main" val="10002"/>
                  </a:ext>
                </a:extLst>
              </a:tr>
              <a:tr h="370840">
                <a:tc>
                  <a:txBody>
                    <a:bodyPr/>
                    <a:lstStyle/>
                    <a:p>
                      <a:r>
                        <a:rPr lang="en-GB" dirty="0" smtClean="0"/>
                        <a:t>Skin prick testing</a:t>
                      </a:r>
                      <a:endParaRPr lang="en-GB" dirty="0"/>
                    </a:p>
                  </a:txBody>
                  <a:tcPr/>
                </a:tc>
                <a:tc>
                  <a:txBody>
                    <a:bodyPr/>
                    <a:lstStyle/>
                    <a:p>
                      <a:r>
                        <a:rPr lang="en-GB" dirty="0" smtClean="0"/>
                        <a:t>Providing diagnostic advise on the</a:t>
                      </a:r>
                      <a:r>
                        <a:rPr lang="en-GB" baseline="0" dirty="0" smtClean="0"/>
                        <a:t> outcome </a:t>
                      </a:r>
                      <a:endParaRPr lang="en-GB" dirty="0"/>
                    </a:p>
                  </a:txBody>
                  <a:tcPr/>
                </a:tc>
                <a:extLst>
                  <a:ext uri="{0D108BD9-81ED-4DB2-BD59-A6C34878D82A}">
                    <a16:rowId xmlns:a16="http://schemas.microsoft.com/office/drawing/2014/main" val="10003"/>
                  </a:ext>
                </a:extLst>
              </a:tr>
            </a:tbl>
          </a:graphicData>
        </a:graphic>
      </p:graphicFrame>
      <p:sp>
        <p:nvSpPr>
          <p:cNvPr id="5" name="Rounded Rectangle 4"/>
          <p:cNvSpPr/>
          <p:nvPr/>
        </p:nvSpPr>
        <p:spPr>
          <a:xfrm>
            <a:off x="4427984" y="2204864"/>
            <a:ext cx="3240360" cy="3096344"/>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6646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Competencies can promote unconscious incompetence</a:t>
            </a:r>
            <a:endParaRPr lang="en-GB" dirty="0"/>
          </a:p>
        </p:txBody>
      </p:sp>
      <p:pic>
        <p:nvPicPr>
          <p:cNvPr id="1026" name="Picture 2" descr="Image result for competence incompetenc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600200"/>
            <a:ext cx="5877402"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Down Arrow 3"/>
          <p:cNvSpPr/>
          <p:nvPr/>
        </p:nvSpPr>
        <p:spPr>
          <a:xfrm>
            <a:off x="6012160" y="1772816"/>
            <a:ext cx="720080" cy="4248472"/>
          </a:xfrm>
          <a:prstGeom prst="downArrow">
            <a:avLst>
              <a:gd name="adj1" fmla="val 27555"/>
              <a:gd name="adj2" fmla="val 119240"/>
            </a:avLst>
          </a:prstGeom>
          <a:gradFill>
            <a:gsLst>
              <a:gs pos="48000">
                <a:srgbClr val="FFE100"/>
              </a:gs>
              <a:gs pos="36000">
                <a:srgbClr val="FFFF00"/>
              </a:gs>
              <a:gs pos="13000">
                <a:schemeClr val="accent3">
                  <a:lumMod val="40000"/>
                  <a:lumOff val="60000"/>
                </a:schemeClr>
              </a:gs>
              <a:gs pos="25000">
                <a:schemeClr val="accent3">
                  <a:lumMod val="75000"/>
                </a:schemeClr>
              </a:gs>
              <a:gs pos="13000">
                <a:schemeClr val="accent3">
                  <a:lumMod val="20000"/>
                  <a:lumOff val="80000"/>
                </a:schemeClr>
              </a:gs>
              <a:gs pos="66658">
                <a:schemeClr val="accent6">
                  <a:lumMod val="75000"/>
                </a:schemeClr>
              </a:gs>
              <a:gs pos="61000">
                <a:srgbClr val="FF7A00"/>
              </a:gs>
              <a:gs pos="84000">
                <a:srgbClr val="FF0300"/>
              </a:gs>
              <a:gs pos="100000">
                <a:srgbClr val="4D0808"/>
              </a:gs>
            </a:gsLst>
            <a:lin ang="5400000" scaled="0"/>
          </a:gradFill>
          <a:ln>
            <a:solidFill>
              <a:schemeClr val="accent5">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7020272" y="2708920"/>
            <a:ext cx="1728192" cy="1200329"/>
          </a:xfrm>
          <a:prstGeom prst="rect">
            <a:avLst/>
          </a:prstGeom>
          <a:noFill/>
        </p:spPr>
        <p:txBody>
          <a:bodyPr wrap="square" rtlCol="0">
            <a:spAutoFit/>
          </a:bodyPr>
          <a:lstStyle/>
          <a:p>
            <a:pPr algn="ctr"/>
            <a:r>
              <a:rPr lang="en-GB" sz="2400" dirty="0" smtClean="0"/>
              <a:t>No depth </a:t>
            </a:r>
          </a:p>
          <a:p>
            <a:pPr algn="ctr"/>
            <a:r>
              <a:rPr lang="en-GB" sz="2400" dirty="0" smtClean="0"/>
              <a:t>of knowledge</a:t>
            </a:r>
            <a:endParaRPr lang="en-GB" sz="2400" dirty="0"/>
          </a:p>
        </p:txBody>
      </p:sp>
    </p:spTree>
    <p:extLst>
      <p:ext uri="{BB962C8B-B14F-4D97-AF65-F5344CB8AC3E}">
        <p14:creationId xmlns:p14="http://schemas.microsoft.com/office/powerpoint/2010/main" val="1165857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Autofit/>
          </a:bodyPr>
          <a:lstStyle/>
          <a:p>
            <a:r>
              <a:rPr lang="en-GB" sz="3600" dirty="0" smtClean="0"/>
              <a:t>How could NPRANG Support ANY nurse with their professional development?</a:t>
            </a:r>
            <a:endParaRPr lang="en-GB" sz="3600" dirty="0"/>
          </a:p>
        </p:txBody>
      </p:sp>
      <p:pic>
        <p:nvPicPr>
          <p:cNvPr id="4" name="Content Placeholder 3" descr="C:\Users\tb023\AppData\Local\Microsoft\Windows\Temporary Internet Files\Content.IE5\IDNX47ZT\white-male-1871415_960_720[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18722" y="2006077"/>
            <a:ext cx="3305630" cy="3305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879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C:\Users\tb023\AppData\Local\Microsoft\Windows\Temporary Internet Files\Content.IE5\IDNX47ZT\white-male-1871415_960_720[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18722" y="2006077"/>
            <a:ext cx="3305630" cy="330563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Program Files\Microsoft Office\MEDIA\CAGCAT10\j0299125.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1916832"/>
            <a:ext cx="1100023" cy="180502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b023\AppData\Local\Microsoft\Windows\Temporary Internet Files\Content.IE5\3W3OSJ7J\digital-media-tree[1].jpg"/>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23528" y="4221088"/>
            <a:ext cx="2695194" cy="2196583"/>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tb023\AppData\Local\Microsoft\Windows\Temporary Internet Files\Content.IE5\L57NVWWS\16246-illustration-of-a-graduation-cap-pv[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1314" y="2060848"/>
            <a:ext cx="1469991" cy="811717"/>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6531618" y="4574074"/>
            <a:ext cx="1764462" cy="1519221"/>
            <a:chOff x="6531618" y="4574074"/>
            <a:chExt cx="1764462" cy="1519221"/>
          </a:xfrm>
        </p:grpSpPr>
        <p:pic>
          <p:nvPicPr>
            <p:cNvPr id="3076" name="Picture 4" descr="C:\Users\tb023\AppData\Local\Microsoft\Windows\Temporary Internet Files\Content.IE5\IDNX47ZT\training-icon[1].png"/>
            <p:cNvPicPr>
              <a:picLocks noChangeAspect="1" noChangeArrowheads="1"/>
            </p:cNvPicPr>
            <p:nvPr/>
          </p:nvPicPr>
          <p:blipFill>
            <a:blip r:embed="rId8" cstate="print">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804248" y="4709778"/>
              <a:ext cx="1219202" cy="1219202"/>
            </a:xfrm>
            <a:prstGeom prst="rect">
              <a:avLst/>
            </a:prstGeom>
            <a:noFill/>
            <a:extLst>
              <a:ext uri="{909E8E84-426E-40DD-AFC4-6F175D3DCCD1}">
                <a14:hiddenFill xmlns:a14="http://schemas.microsoft.com/office/drawing/2010/main">
                  <a:solidFill>
                    <a:srgbClr val="FFFFFF"/>
                  </a:solidFill>
                </a14:hiddenFill>
              </a:ext>
            </a:extLst>
          </p:spPr>
        </p:pic>
        <p:sp>
          <p:nvSpPr>
            <p:cNvPr id="5" name="&quot;No&quot; Symbol 4"/>
            <p:cNvSpPr/>
            <p:nvPr/>
          </p:nvSpPr>
          <p:spPr>
            <a:xfrm>
              <a:off x="6531618" y="4574074"/>
              <a:ext cx="1764462" cy="1519221"/>
            </a:xfrm>
            <a:prstGeom prst="noSmoking">
              <a:avLst>
                <a:gd name="adj" fmla="val 384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pic>
        <p:nvPicPr>
          <p:cNvPr id="3079" name="Picture 7" descr="C:\Users\tb023\AppData\Local\Microsoft\Windows\Temporary Internet Files\Content.IE5\L57NVWWS\Learning-styles-photo[1].jpg"/>
          <p:cNvPicPr>
            <a:picLocks noChangeAspect="1" noChangeArrowheads="1"/>
          </p:cNvPicPr>
          <p:nvPr/>
        </p:nvPicPr>
        <p:blipFill>
          <a:blip r:embed="rId10" cstate="print">
            <a:extLst>
              <a:ext uri="{BEBA8EAE-BF5A-486C-A8C5-ECC9F3942E4B}">
                <a14:imgProps xmlns:a14="http://schemas.microsoft.com/office/drawing/2010/main">
                  <a14:imgLayer r:embed="rId11">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138518" y="548680"/>
            <a:ext cx="2699792" cy="1606476"/>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tb023\AppData\Local\Microsoft\Windows\Temporary Internet Files\Content.IE5\70QHI6WL\6666666.jpeg.com_[1].jpg"/>
          <p:cNvPicPr>
            <a:picLocks noChangeAspect="1" noChangeArrowheads="1"/>
          </p:cNvPicPr>
          <p:nvPr/>
        </p:nvPicPr>
        <p:blipFill>
          <a:blip r:embed="rId12">
            <a:extLst>
              <a:ext uri="{BEBA8EAE-BF5A-486C-A8C5-ECC9F3942E4B}">
                <a14:imgProps xmlns:a14="http://schemas.microsoft.com/office/drawing/2010/main">
                  <a14:imgLayer r:embed="rId1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809610" y="5319379"/>
            <a:ext cx="1028700" cy="93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296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077"/>
                                        </p:tgtEl>
                                        <p:attrNameLst>
                                          <p:attrName>style.visibility</p:attrName>
                                        </p:attrNameLst>
                                      </p:cBhvr>
                                      <p:to>
                                        <p:strVal val="visible"/>
                                      </p:to>
                                    </p:set>
                                    <p:anim calcmode="lin" valueType="num">
                                      <p:cBhvr additive="base">
                                        <p:cTn id="11" dur="500" fill="hold"/>
                                        <p:tgtEl>
                                          <p:spTgt spid="3077"/>
                                        </p:tgtEl>
                                        <p:attrNameLst>
                                          <p:attrName>ppt_x</p:attrName>
                                        </p:attrNameLst>
                                      </p:cBhvr>
                                      <p:tavLst>
                                        <p:tav tm="0">
                                          <p:val>
                                            <p:strVal val="#ppt_x"/>
                                          </p:val>
                                        </p:tav>
                                        <p:tav tm="100000">
                                          <p:val>
                                            <p:strVal val="#ppt_x"/>
                                          </p:val>
                                        </p:tav>
                                      </p:tavLst>
                                    </p:anim>
                                    <p:anim calcmode="lin" valueType="num">
                                      <p:cBhvr additive="base">
                                        <p:cTn id="12"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79"/>
                                        </p:tgtEl>
                                        <p:attrNameLst>
                                          <p:attrName>style.visibility</p:attrName>
                                        </p:attrNameLst>
                                      </p:cBhvr>
                                      <p:to>
                                        <p:strVal val="visible"/>
                                      </p:to>
                                    </p:set>
                                    <p:animEffect transition="in" filter="circle(in)">
                                      <p:cBhvr>
                                        <p:cTn id="17" dur="2000"/>
                                        <p:tgtEl>
                                          <p:spTgt spid="307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075"/>
                                        </p:tgtEl>
                                        <p:attrNameLst>
                                          <p:attrName>style.visibility</p:attrName>
                                        </p:attrNameLst>
                                      </p:cBhvr>
                                      <p:to>
                                        <p:strVal val="visible"/>
                                      </p:to>
                                    </p:set>
                                    <p:anim calcmode="lin" valueType="num">
                                      <p:cBhvr>
                                        <p:cTn id="22" dur="500" fill="hold"/>
                                        <p:tgtEl>
                                          <p:spTgt spid="3075"/>
                                        </p:tgtEl>
                                        <p:attrNameLst>
                                          <p:attrName>ppt_w</p:attrName>
                                        </p:attrNameLst>
                                      </p:cBhvr>
                                      <p:tavLst>
                                        <p:tav tm="0">
                                          <p:val>
                                            <p:fltVal val="0"/>
                                          </p:val>
                                        </p:tav>
                                        <p:tav tm="100000">
                                          <p:val>
                                            <p:strVal val="#ppt_w"/>
                                          </p:val>
                                        </p:tav>
                                      </p:tavLst>
                                    </p:anim>
                                    <p:anim calcmode="lin" valueType="num">
                                      <p:cBhvr>
                                        <p:cTn id="23" dur="500" fill="hold"/>
                                        <p:tgtEl>
                                          <p:spTgt spid="3075"/>
                                        </p:tgtEl>
                                        <p:attrNameLst>
                                          <p:attrName>ppt_h</p:attrName>
                                        </p:attrNameLst>
                                      </p:cBhvr>
                                      <p:tavLst>
                                        <p:tav tm="0">
                                          <p:val>
                                            <p:fltVal val="0"/>
                                          </p:val>
                                        </p:tav>
                                        <p:tav tm="100000">
                                          <p:val>
                                            <p:strVal val="#ppt_h"/>
                                          </p:val>
                                        </p:tav>
                                      </p:tavLst>
                                    </p:anim>
                                    <p:animEffect transition="in" filter="fade">
                                      <p:cBhvr>
                                        <p:cTn id="24" dur="500"/>
                                        <p:tgtEl>
                                          <p:spTgt spid="3075"/>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080"/>
                                        </p:tgtEl>
                                        <p:attrNameLst>
                                          <p:attrName>style.visibility</p:attrName>
                                        </p:attrNameLst>
                                      </p:cBhvr>
                                      <p:to>
                                        <p:strVal val="visible"/>
                                      </p:to>
                                    </p:set>
                                    <p:animEffect transition="in" filter="wheel(1)">
                                      <p:cBhvr>
                                        <p:cTn id="29" dur="2000"/>
                                        <p:tgtEl>
                                          <p:spTgt spid="3080"/>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3074"/>
                                        </p:tgtEl>
                                        <p:attrNameLst>
                                          <p:attrName>style.visibility</p:attrName>
                                        </p:attrNameLst>
                                      </p:cBhvr>
                                      <p:to>
                                        <p:strVal val="visible"/>
                                      </p:to>
                                    </p:set>
                                    <p:animEffect transition="in" filter="wipe(down)">
                                      <p:cBhvr>
                                        <p:cTn id="34" dur="580">
                                          <p:stCondLst>
                                            <p:cond delay="0"/>
                                          </p:stCondLst>
                                        </p:cTn>
                                        <p:tgtEl>
                                          <p:spTgt spid="3074"/>
                                        </p:tgtEl>
                                      </p:cBhvr>
                                    </p:animEffect>
                                    <p:anim calcmode="lin" valueType="num">
                                      <p:cBhvr>
                                        <p:cTn id="35"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40" dur="26">
                                          <p:stCondLst>
                                            <p:cond delay="650"/>
                                          </p:stCondLst>
                                        </p:cTn>
                                        <p:tgtEl>
                                          <p:spTgt spid="3074"/>
                                        </p:tgtEl>
                                      </p:cBhvr>
                                      <p:to x="100000" y="60000"/>
                                    </p:animScale>
                                    <p:animScale>
                                      <p:cBhvr>
                                        <p:cTn id="41" dur="166" decel="50000">
                                          <p:stCondLst>
                                            <p:cond delay="676"/>
                                          </p:stCondLst>
                                        </p:cTn>
                                        <p:tgtEl>
                                          <p:spTgt spid="3074"/>
                                        </p:tgtEl>
                                      </p:cBhvr>
                                      <p:to x="100000" y="100000"/>
                                    </p:animScale>
                                    <p:animScale>
                                      <p:cBhvr>
                                        <p:cTn id="42" dur="26">
                                          <p:stCondLst>
                                            <p:cond delay="1312"/>
                                          </p:stCondLst>
                                        </p:cTn>
                                        <p:tgtEl>
                                          <p:spTgt spid="3074"/>
                                        </p:tgtEl>
                                      </p:cBhvr>
                                      <p:to x="100000" y="80000"/>
                                    </p:animScale>
                                    <p:animScale>
                                      <p:cBhvr>
                                        <p:cTn id="43" dur="166" decel="50000">
                                          <p:stCondLst>
                                            <p:cond delay="1338"/>
                                          </p:stCondLst>
                                        </p:cTn>
                                        <p:tgtEl>
                                          <p:spTgt spid="3074"/>
                                        </p:tgtEl>
                                      </p:cBhvr>
                                      <p:to x="100000" y="100000"/>
                                    </p:animScale>
                                    <p:animScale>
                                      <p:cBhvr>
                                        <p:cTn id="44" dur="26">
                                          <p:stCondLst>
                                            <p:cond delay="1642"/>
                                          </p:stCondLst>
                                        </p:cTn>
                                        <p:tgtEl>
                                          <p:spTgt spid="3074"/>
                                        </p:tgtEl>
                                      </p:cBhvr>
                                      <p:to x="100000" y="90000"/>
                                    </p:animScale>
                                    <p:animScale>
                                      <p:cBhvr>
                                        <p:cTn id="45" dur="166" decel="50000">
                                          <p:stCondLst>
                                            <p:cond delay="1668"/>
                                          </p:stCondLst>
                                        </p:cTn>
                                        <p:tgtEl>
                                          <p:spTgt spid="3074"/>
                                        </p:tgtEl>
                                      </p:cBhvr>
                                      <p:to x="100000" y="100000"/>
                                    </p:animScale>
                                    <p:animScale>
                                      <p:cBhvr>
                                        <p:cTn id="46" dur="26">
                                          <p:stCondLst>
                                            <p:cond delay="1808"/>
                                          </p:stCondLst>
                                        </p:cTn>
                                        <p:tgtEl>
                                          <p:spTgt spid="3074"/>
                                        </p:tgtEl>
                                      </p:cBhvr>
                                      <p:to x="100000" y="95000"/>
                                    </p:animScale>
                                    <p:animScale>
                                      <p:cBhvr>
                                        <p:cTn id="47"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259</TotalTime>
  <Words>1354</Words>
  <Application>Microsoft Office PowerPoint</Application>
  <PresentationFormat>On-screen Show (4:3)</PresentationFormat>
  <Paragraphs>300</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Professional Development Framework</vt:lpstr>
      <vt:lpstr>Are competencies appropriate for professional development?</vt:lpstr>
      <vt:lpstr>PowerPoint Presentation</vt:lpstr>
      <vt:lpstr>Skills Vs. Knowledge </vt:lpstr>
      <vt:lpstr>Skills could have been learnt within a week, but they do not demonstrate knowledge </vt:lpstr>
      <vt:lpstr>Knowledge takes time, experience, education and with that comes competence </vt:lpstr>
      <vt:lpstr>Competencies can promote unconscious incompetence</vt:lpstr>
      <vt:lpstr>How could NPRANG Support ANY nurse with their professional development?</vt:lpstr>
      <vt:lpstr>PowerPoint Presentation</vt:lpstr>
      <vt:lpstr>Portfolio</vt:lpstr>
      <vt:lpstr>Portfolio</vt:lpstr>
      <vt:lpstr>Professional Development Topics</vt:lpstr>
      <vt:lpstr>Professional Development Frameworks </vt:lpstr>
      <vt:lpstr>PowerPoint Presentation</vt:lpstr>
      <vt:lpstr>Framework levels</vt:lpstr>
      <vt:lpstr>Evidence</vt:lpstr>
      <vt:lpstr>Disclaimer </vt:lpstr>
      <vt:lpstr>The next 12 months</vt:lpstr>
      <vt:lpstr>Topics/frameworks</vt:lpstr>
      <vt:lpstr>Thank you</vt:lpstr>
    </vt:vector>
  </TitlesOfParts>
  <Company>Imperial College Healthcare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competencies appropriate for professional development?</dc:title>
  <dc:creator>Almeida, Bethan</dc:creator>
  <cp:lastModifiedBy>Viv Marsh</cp:lastModifiedBy>
  <cp:revision>24</cp:revision>
  <dcterms:created xsi:type="dcterms:W3CDTF">2019-10-29T19:02:35Z</dcterms:created>
  <dcterms:modified xsi:type="dcterms:W3CDTF">2019-11-08T18:22:28Z</dcterms:modified>
</cp:coreProperties>
</file>